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8" r:id="rId3"/>
    <p:sldId id="259" r:id="rId4"/>
    <p:sldId id="269" r:id="rId5"/>
    <p:sldId id="260" r:id="rId6"/>
    <p:sldId id="289" r:id="rId7"/>
    <p:sldId id="290" r:id="rId8"/>
    <p:sldId id="294" r:id="rId9"/>
    <p:sldId id="268" r:id="rId10"/>
    <p:sldId id="292" r:id="rId11"/>
    <p:sldId id="293" r:id="rId12"/>
    <p:sldId id="265" r:id="rId13"/>
    <p:sldId id="285" r:id="rId14"/>
    <p:sldId id="281" r:id="rId15"/>
    <p:sldId id="282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288" r:id="rId24"/>
    <p:sldId id="284" r:id="rId25"/>
    <p:sldId id="276" r:id="rId26"/>
    <p:sldId id="277" r:id="rId27"/>
    <p:sldId id="295" r:id="rId28"/>
    <p:sldId id="296" r:id="rId29"/>
    <p:sldId id="297" r:id="rId30"/>
    <p:sldId id="298" r:id="rId31"/>
    <p:sldId id="299" r:id="rId32"/>
    <p:sldId id="278" r:id="rId33"/>
  </p:sldIdLst>
  <p:sldSz cx="12192000" cy="6858000"/>
  <p:notesSz cx="6858000" cy="9144000"/>
  <p:embeddedFontLst>
    <p:embeddedFont>
      <p:font typeface="Abril Fatface" panose="02000503000000020003" pitchFamily="2" charset="77"/>
      <p:regular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  <p:embeddedFont>
      <p:font typeface="Roboto Mono" pitchFamily="49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741"/>
  </p:normalViewPr>
  <p:slideViewPr>
    <p:cSldViewPr snapToGrid="0">
      <p:cViewPr varScale="1">
        <p:scale>
          <a:sx n="114" d="100"/>
          <a:sy n="114" d="100"/>
        </p:scale>
        <p:origin x="712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288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D9EDAE0-0BA4-5B5E-EB27-B4A563226EA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37096F-6E29-3F7D-4238-20330867110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F8A411-6230-3B49-AD5E-B2E83ED7C2F7}" type="datetimeFigureOut">
              <a:rPr lang="en-US" smtClean="0"/>
              <a:t>4/25/23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C897EC-9D78-25D5-7DFC-B82B278167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5E062-74D4-D6D3-30B8-19AEF01734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259AA-4DF2-FF47-95CA-76F58D9B1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9823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11c3728c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11c3728c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7499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3a4d1c76c4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3a4d1c76c4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a073618e60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a073618e60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6523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a073618e6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a073618e6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5872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57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8043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11c3728c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11c3728c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333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20494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a073618e60_0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a073618e60_0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05678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a073618e60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a073618e60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199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a073618e60_0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a073618e60_0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315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11c3728c19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11c3728c19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3103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0652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11c3728c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11c3728c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11c3728c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11c3728c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7616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2"/>
          <p:cNvGrpSpPr/>
          <p:nvPr/>
        </p:nvGrpSpPr>
        <p:grpSpPr>
          <a:xfrm>
            <a:off x="852246" y="3768247"/>
            <a:ext cx="3707096" cy="1936167"/>
            <a:chOff x="2176863" y="4518413"/>
            <a:chExt cx="5362500" cy="1301975"/>
          </a:xfrm>
        </p:grpSpPr>
        <p:sp>
          <p:nvSpPr>
            <p:cNvPr id="45" name="Google Shape;45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2"/>
          <p:cNvGrpSpPr/>
          <p:nvPr/>
        </p:nvGrpSpPr>
        <p:grpSpPr>
          <a:xfrm>
            <a:off x="987983" y="3878297"/>
            <a:ext cx="635280" cy="147600"/>
            <a:chOff x="2147366" y="4139382"/>
            <a:chExt cx="635280" cy="147600"/>
          </a:xfrm>
        </p:grpSpPr>
        <p:sp>
          <p:nvSpPr>
            <p:cNvPr id="48" name="Google Shape;48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51;p2"/>
          <p:cNvSpPr/>
          <p:nvPr/>
        </p:nvSpPr>
        <p:spPr>
          <a:xfrm>
            <a:off x="1618138" y="949638"/>
            <a:ext cx="8893200" cy="41094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" name="Google Shape;52;p2"/>
          <p:cNvGrpSpPr/>
          <p:nvPr/>
        </p:nvGrpSpPr>
        <p:grpSpPr>
          <a:xfrm>
            <a:off x="1771384" y="1059747"/>
            <a:ext cx="635280" cy="147600"/>
            <a:chOff x="2147366" y="4139382"/>
            <a:chExt cx="635280" cy="147600"/>
          </a:xfrm>
        </p:grpSpPr>
        <p:sp>
          <p:nvSpPr>
            <p:cNvPr id="53" name="Google Shape;53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5520051" y="4606376"/>
            <a:ext cx="5362500" cy="1301975"/>
            <a:chOff x="2176863" y="4518413"/>
            <a:chExt cx="5362500" cy="1301975"/>
          </a:xfrm>
        </p:grpSpPr>
        <p:sp>
          <p:nvSpPr>
            <p:cNvPr id="57" name="Google Shape;57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" name="Google Shape;59;p2"/>
          <p:cNvGrpSpPr/>
          <p:nvPr/>
        </p:nvGrpSpPr>
        <p:grpSpPr>
          <a:xfrm>
            <a:off x="5655734" y="4716497"/>
            <a:ext cx="635280" cy="147600"/>
            <a:chOff x="2147366" y="4139382"/>
            <a:chExt cx="635280" cy="147600"/>
          </a:xfrm>
        </p:grpSpPr>
        <p:sp>
          <p:nvSpPr>
            <p:cNvPr id="60" name="Google Shape;60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2"/>
          <p:cNvSpPr txBox="1">
            <a:spLocks noGrp="1"/>
          </p:cNvSpPr>
          <p:nvPr>
            <p:ph type="title"/>
          </p:nvPr>
        </p:nvSpPr>
        <p:spPr>
          <a:xfrm>
            <a:off x="2176875" y="1137800"/>
            <a:ext cx="6796800" cy="322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64" name="Google Shape;64;p2"/>
          <p:cNvSpPr txBox="1">
            <a:spLocks noGrp="1"/>
          </p:cNvSpPr>
          <p:nvPr>
            <p:ph type="subTitle" idx="1"/>
          </p:nvPr>
        </p:nvSpPr>
        <p:spPr>
          <a:xfrm>
            <a:off x="5733525" y="4974200"/>
            <a:ext cx="4935600" cy="79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2100"/>
              </a:spcBef>
              <a:spcAft>
                <a:spcPts val="210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7 Title and text right">
  <p:cSld name="017 Title and text right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9"/>
          <p:cNvSpPr/>
          <p:nvPr/>
        </p:nvSpPr>
        <p:spPr>
          <a:xfrm>
            <a:off x="4641925" y="8611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4" name="Google Shape;344;p19"/>
          <p:cNvGrpSpPr/>
          <p:nvPr/>
        </p:nvGrpSpPr>
        <p:grpSpPr>
          <a:xfrm>
            <a:off x="4777596" y="971259"/>
            <a:ext cx="635280" cy="147600"/>
            <a:chOff x="2147366" y="4139382"/>
            <a:chExt cx="635280" cy="147600"/>
          </a:xfrm>
        </p:grpSpPr>
        <p:sp>
          <p:nvSpPr>
            <p:cNvPr id="345" name="Google Shape;345;p1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8" name="Google Shape;348;p19"/>
          <p:cNvSpPr txBox="1">
            <a:spLocks noGrp="1"/>
          </p:cNvSpPr>
          <p:nvPr>
            <p:ph type="title"/>
          </p:nvPr>
        </p:nvSpPr>
        <p:spPr>
          <a:xfrm>
            <a:off x="5300000" y="1512400"/>
            <a:ext cx="3831300" cy="1839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49" name="Google Shape;349;p19"/>
          <p:cNvSpPr txBox="1">
            <a:spLocks noGrp="1"/>
          </p:cNvSpPr>
          <p:nvPr>
            <p:ph type="body" idx="1"/>
          </p:nvPr>
        </p:nvSpPr>
        <p:spPr>
          <a:xfrm>
            <a:off x="5300088" y="33512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1293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8 Custom Layout 1">
  <p:cSld name="018 Custom Layout 1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0"/>
          <p:cNvSpPr/>
          <p:nvPr/>
        </p:nvSpPr>
        <p:spPr>
          <a:xfrm>
            <a:off x="1136725" y="10897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2" name="Google Shape;352;p20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353" name="Google Shape;353;p2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6" name="Google Shape;356;p20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0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8" name="Google Shape;358;p20"/>
          <p:cNvGrpSpPr/>
          <p:nvPr/>
        </p:nvGrpSpPr>
        <p:grpSpPr>
          <a:xfrm>
            <a:off x="7242946" y="2331434"/>
            <a:ext cx="635280" cy="147600"/>
            <a:chOff x="2147366" y="4139382"/>
            <a:chExt cx="635280" cy="147600"/>
          </a:xfrm>
        </p:grpSpPr>
        <p:sp>
          <p:nvSpPr>
            <p:cNvPr id="359" name="Google Shape;359;p2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2" name="Google Shape;362;p20"/>
          <p:cNvSpPr txBox="1">
            <a:spLocks noGrp="1"/>
          </p:cNvSpPr>
          <p:nvPr>
            <p:ph type="subTitle" idx="1"/>
          </p:nvPr>
        </p:nvSpPr>
        <p:spPr>
          <a:xfrm>
            <a:off x="1499300" y="4082675"/>
            <a:ext cx="58734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63" name="Google Shape;363;p20"/>
          <p:cNvSpPr txBox="1">
            <a:spLocks noGrp="1"/>
          </p:cNvSpPr>
          <p:nvPr>
            <p:ph type="title"/>
          </p:nvPr>
        </p:nvSpPr>
        <p:spPr>
          <a:xfrm>
            <a:off x="1499300" y="1557075"/>
            <a:ext cx="5873400" cy="2446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64" name="Google Shape;364;p20"/>
          <p:cNvSpPr txBox="1">
            <a:spLocks noGrp="1"/>
          </p:cNvSpPr>
          <p:nvPr>
            <p:ph type="body" idx="2"/>
          </p:nvPr>
        </p:nvSpPr>
        <p:spPr>
          <a:xfrm>
            <a:off x="7372700" y="3014400"/>
            <a:ext cx="3167700" cy="106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03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Talking Points">
  <p:cSld name="CUSTOM_2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5"/>
          <p:cNvGrpSpPr/>
          <p:nvPr/>
        </p:nvGrpSpPr>
        <p:grpSpPr>
          <a:xfrm>
            <a:off x="8201100" y="4138775"/>
            <a:ext cx="3509100" cy="2030700"/>
            <a:chOff x="8115925" y="1776575"/>
            <a:chExt cx="3509100" cy="2030700"/>
          </a:xfrm>
        </p:grpSpPr>
        <p:sp>
          <p:nvSpPr>
            <p:cNvPr id="83" name="Google Shape;83;p5"/>
            <p:cNvSpPr/>
            <p:nvPr/>
          </p:nvSpPr>
          <p:spPr>
            <a:xfrm>
              <a:off x="8115925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4" name="Google Shape;84;p5"/>
            <p:cNvGrpSpPr/>
            <p:nvPr/>
          </p:nvGrpSpPr>
          <p:grpSpPr>
            <a:xfrm>
              <a:off x="8251596" y="1886684"/>
              <a:ext cx="635280" cy="147600"/>
              <a:chOff x="2147366" y="4139382"/>
              <a:chExt cx="635280" cy="147600"/>
            </a:xfrm>
          </p:grpSpPr>
          <p:sp>
            <p:nvSpPr>
              <p:cNvPr id="85" name="Google Shape;85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8" name="Google Shape;88;p5"/>
          <p:cNvGrpSpPr/>
          <p:nvPr/>
        </p:nvGrpSpPr>
        <p:grpSpPr>
          <a:xfrm>
            <a:off x="481800" y="4138775"/>
            <a:ext cx="3509100" cy="2030700"/>
            <a:chOff x="396625" y="1776575"/>
            <a:chExt cx="3509100" cy="2030700"/>
          </a:xfrm>
        </p:grpSpPr>
        <p:sp>
          <p:nvSpPr>
            <p:cNvPr id="89" name="Google Shape;89;p5"/>
            <p:cNvSpPr/>
            <p:nvPr/>
          </p:nvSpPr>
          <p:spPr>
            <a:xfrm>
              <a:off x="396625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" name="Google Shape;90;p5"/>
            <p:cNvGrpSpPr/>
            <p:nvPr/>
          </p:nvGrpSpPr>
          <p:grpSpPr>
            <a:xfrm>
              <a:off x="532296" y="1886684"/>
              <a:ext cx="635280" cy="147600"/>
              <a:chOff x="2147366" y="4139382"/>
              <a:chExt cx="635280" cy="147600"/>
            </a:xfrm>
          </p:grpSpPr>
          <p:sp>
            <p:nvSpPr>
              <p:cNvPr id="91" name="Google Shape;91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4" name="Google Shape;94;p5"/>
          <p:cNvGrpSpPr/>
          <p:nvPr/>
        </p:nvGrpSpPr>
        <p:grpSpPr>
          <a:xfrm>
            <a:off x="4341450" y="4138775"/>
            <a:ext cx="3509100" cy="2030700"/>
            <a:chOff x="4234200" y="1776575"/>
            <a:chExt cx="3509100" cy="2030700"/>
          </a:xfrm>
        </p:grpSpPr>
        <p:sp>
          <p:nvSpPr>
            <p:cNvPr id="95" name="Google Shape;95;p5"/>
            <p:cNvSpPr/>
            <p:nvPr/>
          </p:nvSpPr>
          <p:spPr>
            <a:xfrm>
              <a:off x="4234200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" name="Google Shape;96;p5"/>
            <p:cNvGrpSpPr/>
            <p:nvPr/>
          </p:nvGrpSpPr>
          <p:grpSpPr>
            <a:xfrm>
              <a:off x="4369871" y="1886684"/>
              <a:ext cx="635280" cy="147600"/>
              <a:chOff x="2147366" y="4139382"/>
              <a:chExt cx="635280" cy="147600"/>
            </a:xfrm>
          </p:grpSpPr>
          <p:sp>
            <p:nvSpPr>
              <p:cNvPr id="97" name="Google Shape;97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0" name="Google Shape;100;p5"/>
          <p:cNvGrpSpPr/>
          <p:nvPr/>
        </p:nvGrpSpPr>
        <p:grpSpPr>
          <a:xfrm>
            <a:off x="481800" y="1776575"/>
            <a:ext cx="3509100" cy="2030700"/>
            <a:chOff x="396625" y="1776575"/>
            <a:chExt cx="3509100" cy="2030700"/>
          </a:xfrm>
        </p:grpSpPr>
        <p:sp>
          <p:nvSpPr>
            <p:cNvPr id="101" name="Google Shape;101;p5"/>
            <p:cNvSpPr/>
            <p:nvPr/>
          </p:nvSpPr>
          <p:spPr>
            <a:xfrm>
              <a:off x="396625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2" name="Google Shape;102;p5"/>
            <p:cNvGrpSpPr/>
            <p:nvPr/>
          </p:nvGrpSpPr>
          <p:grpSpPr>
            <a:xfrm>
              <a:off x="532296" y="1886684"/>
              <a:ext cx="635280" cy="147600"/>
              <a:chOff x="2147366" y="4139382"/>
              <a:chExt cx="635280" cy="147600"/>
            </a:xfrm>
          </p:grpSpPr>
          <p:sp>
            <p:nvSpPr>
              <p:cNvPr id="103" name="Google Shape;103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6" name="Google Shape;106;p5"/>
          <p:cNvGrpSpPr/>
          <p:nvPr/>
        </p:nvGrpSpPr>
        <p:grpSpPr>
          <a:xfrm>
            <a:off x="8201100" y="1776575"/>
            <a:ext cx="3509100" cy="2030700"/>
            <a:chOff x="8115925" y="1776575"/>
            <a:chExt cx="3509100" cy="2030700"/>
          </a:xfrm>
        </p:grpSpPr>
        <p:sp>
          <p:nvSpPr>
            <p:cNvPr id="107" name="Google Shape;107;p5"/>
            <p:cNvSpPr/>
            <p:nvPr/>
          </p:nvSpPr>
          <p:spPr>
            <a:xfrm>
              <a:off x="8115925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" name="Google Shape;108;p5"/>
            <p:cNvGrpSpPr/>
            <p:nvPr/>
          </p:nvGrpSpPr>
          <p:grpSpPr>
            <a:xfrm>
              <a:off x="8251596" y="1886684"/>
              <a:ext cx="635280" cy="147600"/>
              <a:chOff x="2147366" y="4139382"/>
              <a:chExt cx="635280" cy="147600"/>
            </a:xfrm>
          </p:grpSpPr>
          <p:sp>
            <p:nvSpPr>
              <p:cNvPr id="109" name="Google Shape;109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2" name="Google Shape;112;p5"/>
          <p:cNvGrpSpPr/>
          <p:nvPr/>
        </p:nvGrpSpPr>
        <p:grpSpPr>
          <a:xfrm>
            <a:off x="4341450" y="1776575"/>
            <a:ext cx="3509100" cy="2030700"/>
            <a:chOff x="4234200" y="1776575"/>
            <a:chExt cx="3509100" cy="2030700"/>
          </a:xfrm>
        </p:grpSpPr>
        <p:sp>
          <p:nvSpPr>
            <p:cNvPr id="113" name="Google Shape;113;p5"/>
            <p:cNvSpPr/>
            <p:nvPr/>
          </p:nvSpPr>
          <p:spPr>
            <a:xfrm>
              <a:off x="4234200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4" name="Google Shape;114;p5"/>
            <p:cNvGrpSpPr/>
            <p:nvPr/>
          </p:nvGrpSpPr>
          <p:grpSpPr>
            <a:xfrm>
              <a:off x="4369871" y="1886684"/>
              <a:ext cx="635280" cy="147600"/>
              <a:chOff x="2147366" y="4139382"/>
              <a:chExt cx="635280" cy="147600"/>
            </a:xfrm>
          </p:grpSpPr>
          <p:sp>
            <p:nvSpPr>
              <p:cNvPr id="115" name="Google Shape;115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8" name="Google Shape;118;p5"/>
          <p:cNvSpPr txBox="1">
            <a:spLocks noGrp="1"/>
          </p:cNvSpPr>
          <p:nvPr>
            <p:ph type="title"/>
          </p:nvPr>
        </p:nvSpPr>
        <p:spPr>
          <a:xfrm>
            <a:off x="490775" y="523275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19" name="Google Shape;119;p5"/>
          <p:cNvSpPr txBox="1">
            <a:spLocks noGrp="1"/>
          </p:cNvSpPr>
          <p:nvPr>
            <p:ph type="body" idx="1"/>
          </p:nvPr>
        </p:nvSpPr>
        <p:spPr>
          <a:xfrm>
            <a:off x="575950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5"/>
          <p:cNvSpPr txBox="1">
            <a:spLocks noGrp="1"/>
          </p:cNvSpPr>
          <p:nvPr>
            <p:ph type="body" idx="2"/>
          </p:nvPr>
        </p:nvSpPr>
        <p:spPr>
          <a:xfrm>
            <a:off x="4418613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5"/>
          <p:cNvSpPr txBox="1">
            <a:spLocks noGrp="1"/>
          </p:cNvSpPr>
          <p:nvPr>
            <p:ph type="body" idx="3"/>
          </p:nvPr>
        </p:nvSpPr>
        <p:spPr>
          <a:xfrm>
            <a:off x="575950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2" name="Google Shape;122;p5"/>
          <p:cNvSpPr txBox="1">
            <a:spLocks noGrp="1"/>
          </p:cNvSpPr>
          <p:nvPr>
            <p:ph type="body" idx="4"/>
          </p:nvPr>
        </p:nvSpPr>
        <p:spPr>
          <a:xfrm>
            <a:off x="4418613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p5"/>
          <p:cNvSpPr txBox="1">
            <a:spLocks noGrp="1"/>
          </p:cNvSpPr>
          <p:nvPr>
            <p:ph type="title" idx="5"/>
          </p:nvPr>
        </p:nvSpPr>
        <p:spPr>
          <a:xfrm>
            <a:off x="9427075" y="41802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4" name="Google Shape;124;p5"/>
          <p:cNvSpPr txBox="1">
            <a:spLocks noGrp="1"/>
          </p:cNvSpPr>
          <p:nvPr>
            <p:ph type="title" idx="6"/>
          </p:nvPr>
        </p:nvSpPr>
        <p:spPr>
          <a:xfrm>
            <a:off x="4448700" y="2046600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5" name="Google Shape;125;p5"/>
          <p:cNvSpPr txBox="1">
            <a:spLocks noGrp="1"/>
          </p:cNvSpPr>
          <p:nvPr>
            <p:ph type="title" idx="7"/>
          </p:nvPr>
        </p:nvSpPr>
        <p:spPr>
          <a:xfrm>
            <a:off x="490775" y="4087659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6" name="Google Shape;126;p5"/>
          <p:cNvSpPr txBox="1">
            <a:spLocks noGrp="1"/>
          </p:cNvSpPr>
          <p:nvPr>
            <p:ph type="title" idx="8"/>
          </p:nvPr>
        </p:nvSpPr>
        <p:spPr>
          <a:xfrm>
            <a:off x="4448700" y="4087659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7" name="Google Shape;127;p5"/>
          <p:cNvSpPr txBox="1">
            <a:spLocks noGrp="1"/>
          </p:cNvSpPr>
          <p:nvPr>
            <p:ph type="body" idx="9"/>
          </p:nvPr>
        </p:nvSpPr>
        <p:spPr>
          <a:xfrm>
            <a:off x="8299375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5"/>
          <p:cNvSpPr txBox="1">
            <a:spLocks noGrp="1"/>
          </p:cNvSpPr>
          <p:nvPr>
            <p:ph type="body" idx="13"/>
          </p:nvPr>
        </p:nvSpPr>
        <p:spPr>
          <a:xfrm>
            <a:off x="8299375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5"/>
          <p:cNvSpPr txBox="1">
            <a:spLocks noGrp="1"/>
          </p:cNvSpPr>
          <p:nvPr>
            <p:ph type="title" idx="14"/>
          </p:nvPr>
        </p:nvSpPr>
        <p:spPr>
          <a:xfrm>
            <a:off x="8406625" y="2046600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0" name="Google Shape;130;p5"/>
          <p:cNvSpPr txBox="1">
            <a:spLocks noGrp="1"/>
          </p:cNvSpPr>
          <p:nvPr>
            <p:ph type="title" idx="15"/>
          </p:nvPr>
        </p:nvSpPr>
        <p:spPr>
          <a:xfrm>
            <a:off x="8406625" y="4087659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>
  <p:cSld name="CUSTOM_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/>
          <p:nvPr/>
        </p:nvSpPr>
        <p:spPr>
          <a:xfrm>
            <a:off x="1119150" y="1089750"/>
            <a:ext cx="99537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" name="Google Shape;133;p6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134" name="Google Shape;134;p6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" name="Google Shape;137;p6"/>
          <p:cNvSpPr txBox="1">
            <a:spLocks noGrp="1"/>
          </p:cNvSpPr>
          <p:nvPr>
            <p:ph type="title"/>
          </p:nvPr>
        </p:nvSpPr>
        <p:spPr>
          <a:xfrm>
            <a:off x="3811700" y="2041663"/>
            <a:ext cx="63459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8" name="Google Shape;138;p6"/>
          <p:cNvSpPr txBox="1">
            <a:spLocks noGrp="1"/>
          </p:cNvSpPr>
          <p:nvPr>
            <p:ph type="body" idx="1"/>
          </p:nvPr>
        </p:nvSpPr>
        <p:spPr>
          <a:xfrm>
            <a:off x="2034300" y="4052838"/>
            <a:ext cx="8123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 preserve="1" userDrawn="1">
  <p:cSld name="1_004 Section Title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/>
          <p:nvPr/>
        </p:nvSpPr>
        <p:spPr>
          <a:xfrm>
            <a:off x="1119150" y="1089750"/>
            <a:ext cx="99537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" name="Google Shape;133;p6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134" name="Google Shape;134;p6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" name="Google Shape;137;p6"/>
          <p:cNvSpPr txBox="1">
            <a:spLocks noGrp="1"/>
          </p:cNvSpPr>
          <p:nvPr>
            <p:ph type="title"/>
          </p:nvPr>
        </p:nvSpPr>
        <p:spPr>
          <a:xfrm>
            <a:off x="3811700" y="2041663"/>
            <a:ext cx="63459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8" name="Google Shape;138;p6"/>
          <p:cNvSpPr txBox="1">
            <a:spLocks noGrp="1"/>
          </p:cNvSpPr>
          <p:nvPr>
            <p:ph type="body" idx="1"/>
          </p:nvPr>
        </p:nvSpPr>
        <p:spPr>
          <a:xfrm>
            <a:off x="2034300" y="4052838"/>
            <a:ext cx="8123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 dirty="0"/>
          </a:p>
        </p:txBody>
      </p:sp>
      <p:grpSp>
        <p:nvGrpSpPr>
          <p:cNvPr id="2" name="Google Shape;168;p9">
            <a:extLst>
              <a:ext uri="{FF2B5EF4-FFF2-40B4-BE49-F238E27FC236}">
                <a16:creationId xmlns:a16="http://schemas.microsoft.com/office/drawing/2014/main" id="{737493CC-D809-F91A-F441-86B1ACE61513}"/>
              </a:ext>
            </a:extLst>
          </p:cNvPr>
          <p:cNvGrpSpPr/>
          <p:nvPr userDrawn="1"/>
        </p:nvGrpSpPr>
        <p:grpSpPr>
          <a:xfrm>
            <a:off x="9595945" y="5279646"/>
            <a:ext cx="2216092" cy="1137015"/>
            <a:chOff x="2176863" y="4518413"/>
            <a:chExt cx="5362500" cy="1301975"/>
          </a:xfrm>
        </p:grpSpPr>
        <p:sp>
          <p:nvSpPr>
            <p:cNvPr id="3" name="Google Shape;169;p9">
              <a:extLst>
                <a:ext uri="{FF2B5EF4-FFF2-40B4-BE49-F238E27FC236}">
                  <a16:creationId xmlns:a16="http://schemas.microsoft.com/office/drawing/2014/main" id="{975A924F-E3D0-63F7-6B25-84605EA0EEAB}"/>
                </a:ext>
              </a:extLst>
            </p:cNvPr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170;p9">
              <a:extLst>
                <a:ext uri="{FF2B5EF4-FFF2-40B4-BE49-F238E27FC236}">
                  <a16:creationId xmlns:a16="http://schemas.microsoft.com/office/drawing/2014/main" id="{7E24ED2C-FD34-B5DE-E73F-C72904BDFAE7}"/>
                </a:ext>
              </a:extLst>
            </p:cNvPr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Google Shape;176;p9">
            <a:extLst>
              <a:ext uri="{FF2B5EF4-FFF2-40B4-BE49-F238E27FC236}">
                <a16:creationId xmlns:a16="http://schemas.microsoft.com/office/drawing/2014/main" id="{DCA3819E-845F-2EF8-4F7B-394C0BFFD6AE}"/>
              </a:ext>
            </a:extLst>
          </p:cNvPr>
          <p:cNvSpPr txBox="1">
            <a:spLocks noGrp="1"/>
          </p:cNvSpPr>
          <p:nvPr>
            <p:ph type="subTitle" idx="10"/>
          </p:nvPr>
        </p:nvSpPr>
        <p:spPr>
          <a:xfrm>
            <a:off x="9690538" y="5537333"/>
            <a:ext cx="2050330" cy="717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2450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One column">
  <p:cSld name="CUSTOM_5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/>
          <p:nvPr/>
        </p:nvSpPr>
        <p:spPr>
          <a:xfrm>
            <a:off x="790075" y="890150"/>
            <a:ext cx="99537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5" name="Google Shape;155;p8"/>
          <p:cNvGrpSpPr/>
          <p:nvPr/>
        </p:nvGrpSpPr>
        <p:grpSpPr>
          <a:xfrm>
            <a:off x="943321" y="1000259"/>
            <a:ext cx="635280" cy="147600"/>
            <a:chOff x="2147366" y="4139382"/>
            <a:chExt cx="635280" cy="147600"/>
          </a:xfrm>
        </p:grpSpPr>
        <p:sp>
          <p:nvSpPr>
            <p:cNvPr id="156" name="Google Shape;156;p8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" name="Google Shape;159;p8"/>
          <p:cNvSpPr txBox="1">
            <a:spLocks noGrp="1"/>
          </p:cNvSpPr>
          <p:nvPr>
            <p:ph type="subTitle" idx="1"/>
          </p:nvPr>
        </p:nvSpPr>
        <p:spPr>
          <a:xfrm>
            <a:off x="920475" y="1895300"/>
            <a:ext cx="77940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60" name="Google Shape;160;p8"/>
          <p:cNvSpPr txBox="1">
            <a:spLocks noGrp="1"/>
          </p:cNvSpPr>
          <p:nvPr>
            <p:ph type="title"/>
          </p:nvPr>
        </p:nvSpPr>
        <p:spPr>
          <a:xfrm>
            <a:off x="920475" y="845500"/>
            <a:ext cx="7794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61" name="Google Shape;161;p8"/>
          <p:cNvSpPr txBox="1">
            <a:spLocks noGrp="1"/>
          </p:cNvSpPr>
          <p:nvPr>
            <p:ph type="body" idx="2"/>
          </p:nvPr>
        </p:nvSpPr>
        <p:spPr>
          <a:xfrm>
            <a:off x="920475" y="2555475"/>
            <a:ext cx="7794000" cy="343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 Text and Image">
  <p:cSld name="CUSTOM_9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"/>
          <p:cNvSpPr txBox="1">
            <a:spLocks noGrp="1"/>
          </p:cNvSpPr>
          <p:nvPr>
            <p:ph type="title"/>
          </p:nvPr>
        </p:nvSpPr>
        <p:spPr>
          <a:xfrm>
            <a:off x="411275" y="1727000"/>
            <a:ext cx="4458300" cy="237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>
            <a:endParaRPr/>
          </a:p>
        </p:txBody>
      </p:sp>
      <p:sp>
        <p:nvSpPr>
          <p:cNvPr id="231" name="Google Shape;231;p13"/>
          <p:cNvSpPr txBox="1">
            <a:spLocks noGrp="1"/>
          </p:cNvSpPr>
          <p:nvPr>
            <p:ph type="subTitle" idx="1"/>
          </p:nvPr>
        </p:nvSpPr>
        <p:spPr>
          <a:xfrm>
            <a:off x="411275" y="5029775"/>
            <a:ext cx="44583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3 Six columns">
  <p:cSld name="CUSTOM_12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5"/>
          <p:cNvSpPr/>
          <p:nvPr/>
        </p:nvSpPr>
        <p:spPr>
          <a:xfrm>
            <a:off x="637675" y="1652150"/>
            <a:ext cx="109947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8" name="Google Shape;258;p15"/>
          <p:cNvGrpSpPr/>
          <p:nvPr/>
        </p:nvGrpSpPr>
        <p:grpSpPr>
          <a:xfrm>
            <a:off x="790921" y="1762259"/>
            <a:ext cx="635280" cy="147600"/>
            <a:chOff x="2147366" y="4139382"/>
            <a:chExt cx="635280" cy="147600"/>
          </a:xfrm>
        </p:grpSpPr>
        <p:sp>
          <p:nvSpPr>
            <p:cNvPr id="259" name="Google Shape;259;p15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2" name="Google Shape;262;p15"/>
          <p:cNvSpPr txBox="1">
            <a:spLocks noGrp="1"/>
          </p:cNvSpPr>
          <p:nvPr>
            <p:ph type="subTitle" idx="1"/>
          </p:nvPr>
        </p:nvSpPr>
        <p:spPr>
          <a:xfrm>
            <a:off x="1068150" y="2392200"/>
            <a:ext cx="3018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accent3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63" name="Google Shape;263;p15"/>
          <p:cNvSpPr txBox="1">
            <a:spLocks noGrp="1"/>
          </p:cNvSpPr>
          <p:nvPr>
            <p:ph type="subTitle" idx="2"/>
          </p:nvPr>
        </p:nvSpPr>
        <p:spPr>
          <a:xfrm>
            <a:off x="1068150" y="4248925"/>
            <a:ext cx="3018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accent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64" name="Google Shape;264;p15"/>
          <p:cNvSpPr txBox="1">
            <a:spLocks noGrp="1"/>
          </p:cNvSpPr>
          <p:nvPr>
            <p:ph type="subTitle" idx="3"/>
          </p:nvPr>
        </p:nvSpPr>
        <p:spPr>
          <a:xfrm>
            <a:off x="8181360" y="2401580"/>
            <a:ext cx="3018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accen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65" name="Google Shape;265;p15"/>
          <p:cNvSpPr txBox="1">
            <a:spLocks noGrp="1"/>
          </p:cNvSpPr>
          <p:nvPr>
            <p:ph type="subTitle" idx="4"/>
          </p:nvPr>
        </p:nvSpPr>
        <p:spPr>
          <a:xfrm>
            <a:off x="4643968" y="2409550"/>
            <a:ext cx="3018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accent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66" name="Google Shape;266;p15"/>
          <p:cNvSpPr txBox="1">
            <a:spLocks noGrp="1"/>
          </p:cNvSpPr>
          <p:nvPr>
            <p:ph type="subTitle" idx="5"/>
          </p:nvPr>
        </p:nvSpPr>
        <p:spPr>
          <a:xfrm>
            <a:off x="4643968" y="4248925"/>
            <a:ext cx="3018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accen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67" name="Google Shape;267;p15"/>
          <p:cNvSpPr txBox="1">
            <a:spLocks noGrp="1"/>
          </p:cNvSpPr>
          <p:nvPr>
            <p:ph type="subTitle" idx="6"/>
          </p:nvPr>
        </p:nvSpPr>
        <p:spPr>
          <a:xfrm>
            <a:off x="8181360" y="4230380"/>
            <a:ext cx="3018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accent3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68" name="Google Shape;268;p15"/>
          <p:cNvSpPr txBox="1">
            <a:spLocks noGrp="1"/>
          </p:cNvSpPr>
          <p:nvPr>
            <p:ph type="title"/>
          </p:nvPr>
        </p:nvSpPr>
        <p:spPr>
          <a:xfrm>
            <a:off x="720400" y="364775"/>
            <a:ext cx="1091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69" name="Google Shape;269;p15"/>
          <p:cNvSpPr txBox="1">
            <a:spLocks noGrp="1"/>
          </p:cNvSpPr>
          <p:nvPr>
            <p:ph type="body" idx="7"/>
          </p:nvPr>
        </p:nvSpPr>
        <p:spPr>
          <a:xfrm>
            <a:off x="4643968" y="2818400"/>
            <a:ext cx="30180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0" name="Google Shape;270;p15"/>
          <p:cNvSpPr txBox="1">
            <a:spLocks noGrp="1"/>
          </p:cNvSpPr>
          <p:nvPr>
            <p:ph type="body" idx="8"/>
          </p:nvPr>
        </p:nvSpPr>
        <p:spPr>
          <a:xfrm>
            <a:off x="8181360" y="4647200"/>
            <a:ext cx="30180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1" name="Google Shape;271;p15"/>
          <p:cNvSpPr txBox="1">
            <a:spLocks noGrp="1"/>
          </p:cNvSpPr>
          <p:nvPr>
            <p:ph type="body" idx="9"/>
          </p:nvPr>
        </p:nvSpPr>
        <p:spPr>
          <a:xfrm>
            <a:off x="4643968" y="4647200"/>
            <a:ext cx="30180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2" name="Google Shape;272;p15"/>
          <p:cNvSpPr txBox="1">
            <a:spLocks noGrp="1"/>
          </p:cNvSpPr>
          <p:nvPr>
            <p:ph type="body" idx="13"/>
          </p:nvPr>
        </p:nvSpPr>
        <p:spPr>
          <a:xfrm>
            <a:off x="1068150" y="2818400"/>
            <a:ext cx="30180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3" name="Google Shape;273;p15"/>
          <p:cNvSpPr txBox="1">
            <a:spLocks noGrp="1"/>
          </p:cNvSpPr>
          <p:nvPr>
            <p:ph type="body" idx="14"/>
          </p:nvPr>
        </p:nvSpPr>
        <p:spPr>
          <a:xfrm>
            <a:off x="8181360" y="2818400"/>
            <a:ext cx="30180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4" name="Google Shape;274;p15"/>
          <p:cNvSpPr txBox="1">
            <a:spLocks noGrp="1"/>
          </p:cNvSpPr>
          <p:nvPr>
            <p:ph type="body" idx="15"/>
          </p:nvPr>
        </p:nvSpPr>
        <p:spPr>
          <a:xfrm>
            <a:off x="1068150" y="4647200"/>
            <a:ext cx="30180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4 Map">
  <p:cSld name="CUSTOM_13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6"/>
          <p:cNvSpPr/>
          <p:nvPr/>
        </p:nvSpPr>
        <p:spPr>
          <a:xfrm>
            <a:off x="357875" y="339900"/>
            <a:ext cx="10744500" cy="5971800"/>
          </a:xfrm>
          <a:prstGeom prst="roundRect">
            <a:avLst>
              <a:gd name="adj" fmla="val 1957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" name="Google Shape;277;p16"/>
          <p:cNvGrpSpPr/>
          <p:nvPr/>
        </p:nvGrpSpPr>
        <p:grpSpPr>
          <a:xfrm>
            <a:off x="8217599" y="1674644"/>
            <a:ext cx="3629545" cy="4971542"/>
            <a:chOff x="5002050" y="1555325"/>
            <a:chExt cx="2081400" cy="1649100"/>
          </a:xfrm>
        </p:grpSpPr>
        <p:sp>
          <p:nvSpPr>
            <p:cNvPr id="278" name="Google Shape;278;p16"/>
            <p:cNvSpPr/>
            <p:nvPr/>
          </p:nvSpPr>
          <p:spPr>
            <a:xfrm>
              <a:off x="5002050" y="1555325"/>
              <a:ext cx="2081400" cy="1649100"/>
            </a:xfrm>
            <a:prstGeom prst="roundRect">
              <a:avLst>
                <a:gd name="adj" fmla="val 3539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5002050" y="1555325"/>
              <a:ext cx="2081400" cy="1649100"/>
            </a:xfrm>
            <a:prstGeom prst="roundRect">
              <a:avLst>
                <a:gd name="adj" fmla="val 3539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0" name="Google Shape;280;p16"/>
          <p:cNvGrpSpPr/>
          <p:nvPr/>
        </p:nvGrpSpPr>
        <p:grpSpPr>
          <a:xfrm>
            <a:off x="455671" y="445784"/>
            <a:ext cx="635280" cy="147600"/>
            <a:chOff x="2147366" y="4139382"/>
            <a:chExt cx="635280" cy="147600"/>
          </a:xfrm>
        </p:grpSpPr>
        <p:sp>
          <p:nvSpPr>
            <p:cNvPr id="281" name="Google Shape;281;p16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4" name="Google Shape;284;p16"/>
          <p:cNvGrpSpPr/>
          <p:nvPr/>
        </p:nvGrpSpPr>
        <p:grpSpPr>
          <a:xfrm>
            <a:off x="8333246" y="1763834"/>
            <a:ext cx="635280" cy="147600"/>
            <a:chOff x="2147366" y="4139382"/>
            <a:chExt cx="635280" cy="147600"/>
          </a:xfrm>
        </p:grpSpPr>
        <p:sp>
          <p:nvSpPr>
            <p:cNvPr id="285" name="Google Shape;285;p16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" name="Google Shape;288;p16"/>
          <p:cNvSpPr txBox="1">
            <a:spLocks noGrp="1"/>
          </p:cNvSpPr>
          <p:nvPr>
            <p:ph type="subTitle" idx="1"/>
          </p:nvPr>
        </p:nvSpPr>
        <p:spPr>
          <a:xfrm>
            <a:off x="8454700" y="2110975"/>
            <a:ext cx="3231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289" name="Google Shape;289;p16"/>
          <p:cNvSpPr txBox="1">
            <a:spLocks noGrp="1"/>
          </p:cNvSpPr>
          <p:nvPr>
            <p:ph type="subTitle" idx="2"/>
          </p:nvPr>
        </p:nvSpPr>
        <p:spPr>
          <a:xfrm>
            <a:off x="8454700" y="4331357"/>
            <a:ext cx="3231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accent3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290" name="Google Shape;290;p16"/>
          <p:cNvSpPr txBox="1">
            <a:spLocks noGrp="1"/>
          </p:cNvSpPr>
          <p:nvPr>
            <p:ph type="title"/>
          </p:nvPr>
        </p:nvSpPr>
        <p:spPr>
          <a:xfrm>
            <a:off x="568000" y="593375"/>
            <a:ext cx="10352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91" name="Google Shape;291;p16"/>
          <p:cNvSpPr txBox="1">
            <a:spLocks noGrp="1"/>
          </p:cNvSpPr>
          <p:nvPr>
            <p:ph type="body" idx="3"/>
          </p:nvPr>
        </p:nvSpPr>
        <p:spPr>
          <a:xfrm>
            <a:off x="8454700" y="2546975"/>
            <a:ext cx="3231000" cy="155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292" name="Google Shape;292;p16"/>
          <p:cNvSpPr txBox="1">
            <a:spLocks noGrp="1"/>
          </p:cNvSpPr>
          <p:nvPr>
            <p:ph type="body" idx="4"/>
          </p:nvPr>
        </p:nvSpPr>
        <p:spPr>
          <a:xfrm>
            <a:off x="8454700" y="4735300"/>
            <a:ext cx="3231000" cy="155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hree columns">
  <p:cSld name="008 Three columns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"/>
          <p:cNvSpPr/>
          <p:nvPr/>
        </p:nvSpPr>
        <p:spPr>
          <a:xfrm>
            <a:off x="666000" y="1518625"/>
            <a:ext cx="10932600" cy="46206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6" name="Google Shape;186;p11"/>
          <p:cNvGrpSpPr/>
          <p:nvPr/>
        </p:nvGrpSpPr>
        <p:grpSpPr>
          <a:xfrm>
            <a:off x="819246" y="1628734"/>
            <a:ext cx="635280" cy="147600"/>
            <a:chOff x="2147366" y="4139382"/>
            <a:chExt cx="635280" cy="147600"/>
          </a:xfrm>
        </p:grpSpPr>
        <p:sp>
          <p:nvSpPr>
            <p:cNvPr id="187" name="Google Shape;187;p11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0" name="Google Shape;190;p11"/>
          <p:cNvSpPr txBox="1">
            <a:spLocks noGrp="1"/>
          </p:cNvSpPr>
          <p:nvPr>
            <p:ph type="subTitle" idx="1"/>
          </p:nvPr>
        </p:nvSpPr>
        <p:spPr>
          <a:xfrm>
            <a:off x="1217558" y="1800269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91" name="Google Shape;191;p11"/>
          <p:cNvSpPr txBox="1">
            <a:spLocks noGrp="1"/>
          </p:cNvSpPr>
          <p:nvPr>
            <p:ph type="subTitle" idx="2"/>
          </p:nvPr>
        </p:nvSpPr>
        <p:spPr>
          <a:xfrm>
            <a:off x="1217558" y="3100360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92" name="Google Shape;192;p11"/>
          <p:cNvSpPr txBox="1">
            <a:spLocks noGrp="1"/>
          </p:cNvSpPr>
          <p:nvPr>
            <p:ph type="subTitle" idx="3"/>
          </p:nvPr>
        </p:nvSpPr>
        <p:spPr>
          <a:xfrm>
            <a:off x="1217558" y="4400450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93" name="Google Shape;193;p11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94" name="Google Shape;194;p11"/>
          <p:cNvSpPr txBox="1">
            <a:spLocks noGrp="1"/>
          </p:cNvSpPr>
          <p:nvPr>
            <p:ph type="body" idx="4"/>
          </p:nvPr>
        </p:nvSpPr>
        <p:spPr>
          <a:xfrm>
            <a:off x="1217550" y="2238218"/>
            <a:ext cx="97551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95" name="Google Shape;195;p11"/>
          <p:cNvSpPr txBox="1">
            <a:spLocks noGrp="1"/>
          </p:cNvSpPr>
          <p:nvPr>
            <p:ph type="body" idx="5"/>
          </p:nvPr>
        </p:nvSpPr>
        <p:spPr>
          <a:xfrm>
            <a:off x="1217550" y="3526878"/>
            <a:ext cx="97551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96" name="Google Shape;196;p11"/>
          <p:cNvSpPr txBox="1">
            <a:spLocks noGrp="1"/>
          </p:cNvSpPr>
          <p:nvPr>
            <p:ph type="body" idx="6"/>
          </p:nvPr>
        </p:nvSpPr>
        <p:spPr>
          <a:xfrm>
            <a:off x="1217550" y="4813738"/>
            <a:ext cx="9756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529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429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69" r:id="rId4"/>
    <p:sldLayoutId id="2147483654" r:id="rId5"/>
    <p:sldLayoutId id="2147483659" r:id="rId6"/>
    <p:sldLayoutId id="2147483661" r:id="rId7"/>
    <p:sldLayoutId id="2147483662" r:id="rId8"/>
    <p:sldLayoutId id="2147483670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jpe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2"/>
          <p:cNvSpPr txBox="1">
            <a:spLocks noGrp="1"/>
          </p:cNvSpPr>
          <p:nvPr>
            <p:ph type="title"/>
          </p:nvPr>
        </p:nvSpPr>
        <p:spPr>
          <a:xfrm>
            <a:off x="2531327" y="1506937"/>
            <a:ext cx="7694341" cy="313196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Java</a:t>
            </a:r>
            <a:r>
              <a:rPr lang="zh-CN" altLang="en-US" sz="6000" dirty="0"/>
              <a:t> </a:t>
            </a:r>
            <a:r>
              <a:rPr lang="en-US" altLang="zh-CN" sz="6000" dirty="0"/>
              <a:t>OOP</a:t>
            </a:r>
            <a:br>
              <a:rPr lang="en" altLang="zh-CN" sz="6000" dirty="0"/>
            </a:br>
            <a:r>
              <a:rPr lang="en-US" altLang="zh-CN" sz="6000" dirty="0">
                <a:solidFill>
                  <a:schemeClr val="accent1"/>
                </a:solidFill>
              </a:rPr>
              <a:t>2D</a:t>
            </a:r>
            <a:r>
              <a:rPr lang="zh-CN" altLang="en-US" sz="6000" dirty="0">
                <a:solidFill>
                  <a:schemeClr val="accent1"/>
                </a:solidFill>
              </a:rPr>
              <a:t> </a:t>
            </a:r>
            <a:r>
              <a:rPr lang="en-US" altLang="zh-CN" sz="6000" dirty="0">
                <a:solidFill>
                  <a:schemeClr val="accent1"/>
                </a:solidFill>
              </a:rPr>
              <a:t>Box</a:t>
            </a:r>
            <a:r>
              <a:rPr lang="zh-CN" altLang="en-US" sz="6000" dirty="0">
                <a:solidFill>
                  <a:schemeClr val="accent1"/>
                </a:solidFill>
              </a:rPr>
              <a:t> </a:t>
            </a:r>
            <a:r>
              <a:rPr lang="en-US" altLang="zh-CN" sz="6000" dirty="0">
                <a:solidFill>
                  <a:schemeClr val="accent1"/>
                </a:solidFill>
              </a:rPr>
              <a:t>Pushing</a:t>
            </a:r>
            <a:r>
              <a:rPr lang="zh-CN" altLang="en-US" sz="6000" dirty="0">
                <a:solidFill>
                  <a:schemeClr val="accent1"/>
                </a:solidFill>
              </a:rPr>
              <a:t> </a:t>
            </a:r>
            <a:r>
              <a:rPr lang="en-US" altLang="zh-CN" sz="6000" dirty="0">
                <a:solidFill>
                  <a:schemeClr val="accent1"/>
                </a:solidFill>
              </a:rPr>
              <a:t>Game</a:t>
            </a:r>
            <a:br>
              <a:rPr lang="en" altLang="zh-CN" sz="6000" dirty="0">
                <a:solidFill>
                  <a:schemeClr val="accent1"/>
                </a:solidFill>
              </a:rPr>
            </a:br>
            <a:r>
              <a:rPr lang="en-US" altLang="zh-CN" sz="5000" dirty="0"/>
              <a:t>Code</a:t>
            </a:r>
            <a:r>
              <a:rPr lang="zh-CN" altLang="en-US" sz="5000" dirty="0"/>
              <a:t> </a:t>
            </a:r>
            <a:r>
              <a:rPr lang="en-US" altLang="zh-CN" sz="5000" dirty="0"/>
              <a:t>Analysis</a:t>
            </a:r>
            <a:r>
              <a:rPr lang="en" sz="5000" dirty="0"/>
              <a:t>.</a:t>
            </a:r>
            <a:endParaRPr sz="5000" dirty="0"/>
          </a:p>
        </p:txBody>
      </p:sp>
      <p:sp>
        <p:nvSpPr>
          <p:cNvPr id="381" name="Google Shape;381;p22"/>
          <p:cNvSpPr txBox="1">
            <a:spLocks noGrp="1"/>
          </p:cNvSpPr>
          <p:nvPr>
            <p:ph type="subTitle" idx="1"/>
          </p:nvPr>
        </p:nvSpPr>
        <p:spPr>
          <a:xfrm>
            <a:off x="5777662" y="4915578"/>
            <a:ext cx="4873083" cy="79098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altLang="zh-CN" dirty="0">
                <a:solidFill>
                  <a:schemeClr val="accent1"/>
                </a:solidFill>
              </a:rPr>
              <a:t>new String[]</a:t>
            </a:r>
            <a:r>
              <a:rPr lang="en-CA" altLang="zh-CN" dirty="0">
                <a:solidFill>
                  <a:schemeClr val="accent1"/>
                </a:solidFill>
              </a:rPr>
              <a:t>{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ja-JP" altLang="en-US" dirty="0"/>
              <a:t>王俊崴</a:t>
            </a:r>
            <a:r>
              <a:rPr lang="zh-CN" altLang="en-US" dirty="0"/>
              <a:t>，胡哲玮，何远嵚，</a:t>
            </a:r>
            <a:r>
              <a:rPr lang="en-US" altLang="zh-CN" dirty="0"/>
              <a:t> </a:t>
            </a:r>
            <a:r>
              <a:rPr lang="zh-CN" altLang="en-US" dirty="0"/>
              <a:t>赵亮哲 </a:t>
            </a:r>
            <a:r>
              <a:rPr lang="en" dirty="0">
                <a:solidFill>
                  <a:schemeClr val="accent1"/>
                </a:solidFill>
              </a:rPr>
              <a:t>}</a:t>
            </a:r>
            <a:endParaRPr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4"/>
          <p:cNvSpPr/>
          <p:nvPr/>
        </p:nvSpPr>
        <p:spPr>
          <a:xfrm>
            <a:off x="329863" y="185517"/>
            <a:ext cx="11648700" cy="6398100"/>
          </a:xfrm>
          <a:prstGeom prst="roundRect">
            <a:avLst>
              <a:gd name="adj" fmla="val 2468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4" name="Google Shape;504;p34"/>
          <p:cNvGrpSpPr/>
          <p:nvPr/>
        </p:nvGrpSpPr>
        <p:grpSpPr>
          <a:xfrm>
            <a:off x="413996" y="309734"/>
            <a:ext cx="635280" cy="147600"/>
            <a:chOff x="2147366" y="4139382"/>
            <a:chExt cx="635280" cy="147600"/>
          </a:xfrm>
        </p:grpSpPr>
        <p:sp>
          <p:nvSpPr>
            <p:cNvPr id="505" name="Google Shape;505;p3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3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3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384F10D6-9422-31EC-E74D-A79AD2C30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597" y="0"/>
            <a:ext cx="5525403" cy="6858000"/>
          </a:xfrm>
          <a:prstGeom prst="rect">
            <a:avLst/>
          </a:prstGeom>
        </p:spPr>
      </p:pic>
      <p:sp>
        <p:nvSpPr>
          <p:cNvPr id="4" name="Google Shape;498;p34">
            <a:extLst>
              <a:ext uri="{FF2B5EF4-FFF2-40B4-BE49-F238E27FC236}">
                <a16:creationId xmlns:a16="http://schemas.microsoft.com/office/drawing/2014/main" id="{DD575C67-35E4-5C6C-C0BD-C7A71E06C639}"/>
              </a:ext>
            </a:extLst>
          </p:cNvPr>
          <p:cNvSpPr txBox="1">
            <a:spLocks/>
          </p:cNvSpPr>
          <p:nvPr/>
        </p:nvSpPr>
        <p:spPr>
          <a:xfrm>
            <a:off x="805436" y="1390804"/>
            <a:ext cx="5172914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6500" dirty="0"/>
              <a:t>How is the stack used?</a:t>
            </a:r>
          </a:p>
        </p:txBody>
      </p:sp>
    </p:spTree>
    <p:extLst>
      <p:ext uri="{BB962C8B-B14F-4D97-AF65-F5344CB8AC3E}">
        <p14:creationId xmlns:p14="http://schemas.microsoft.com/office/powerpoint/2010/main" val="2959937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4"/>
          <p:cNvSpPr/>
          <p:nvPr/>
        </p:nvSpPr>
        <p:spPr>
          <a:xfrm>
            <a:off x="316800" y="194225"/>
            <a:ext cx="11648700" cy="6398100"/>
          </a:xfrm>
          <a:prstGeom prst="roundRect">
            <a:avLst>
              <a:gd name="adj" fmla="val 2468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4" name="Google Shape;504;p34"/>
          <p:cNvGrpSpPr/>
          <p:nvPr/>
        </p:nvGrpSpPr>
        <p:grpSpPr>
          <a:xfrm>
            <a:off x="413996" y="309734"/>
            <a:ext cx="635280" cy="147600"/>
            <a:chOff x="2147366" y="4139382"/>
            <a:chExt cx="635280" cy="147600"/>
          </a:xfrm>
        </p:grpSpPr>
        <p:sp>
          <p:nvSpPr>
            <p:cNvPr id="505" name="Google Shape;505;p3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3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3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E58D82D-864C-842F-2A4C-661AF0EF7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48" y="2162365"/>
            <a:ext cx="6194193" cy="3944129"/>
          </a:xfrm>
          <a:prstGeom prst="rect">
            <a:avLst/>
          </a:prstGeom>
        </p:spPr>
      </p:pic>
      <p:sp>
        <p:nvSpPr>
          <p:cNvPr id="7" name="Google Shape;498;p34">
            <a:extLst>
              <a:ext uri="{FF2B5EF4-FFF2-40B4-BE49-F238E27FC236}">
                <a16:creationId xmlns:a16="http://schemas.microsoft.com/office/drawing/2014/main" id="{6580F836-0045-A096-B37F-1A4F76909AA7}"/>
              </a:ext>
            </a:extLst>
          </p:cNvPr>
          <p:cNvSpPr txBox="1">
            <a:spLocks/>
          </p:cNvSpPr>
          <p:nvPr/>
        </p:nvSpPr>
        <p:spPr>
          <a:xfrm>
            <a:off x="731636" y="892508"/>
            <a:ext cx="9648981" cy="83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6500" dirty="0"/>
              <a:t>Comparable &amp; @Override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55747830-C21C-E249-F0AD-194D9F406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342" y="2631135"/>
            <a:ext cx="4197610" cy="300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295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1"/>
          <p:cNvSpPr txBox="1">
            <a:spLocks noGrp="1"/>
          </p:cNvSpPr>
          <p:nvPr>
            <p:ph type="body" idx="1"/>
          </p:nvPr>
        </p:nvSpPr>
        <p:spPr>
          <a:xfrm>
            <a:off x="1653300" y="4052849"/>
            <a:ext cx="8894400" cy="13812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While writing Java code, pay attention to the </a:t>
            </a:r>
            <a:r>
              <a:rPr lang="en-US" sz="1400" b="1" dirty="0">
                <a:solidFill>
                  <a:schemeClr val="accent3"/>
                </a:solidFill>
              </a:rPr>
              <a:t>SOLID</a:t>
            </a:r>
            <a:r>
              <a:rPr lang="en-US" sz="1400" dirty="0">
                <a:solidFill>
                  <a:schemeClr val="accent3"/>
                </a:solidFill>
              </a:rPr>
              <a:t> design principles to ensure your code is robust, maintainable, and extensible, thus improving overall code quality.</a:t>
            </a:r>
          </a:p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- ChatGPT</a:t>
            </a:r>
            <a:endParaRPr lang="en-US" sz="1100" dirty="0">
              <a:solidFill>
                <a:schemeClr val="accent3"/>
              </a:solidFill>
            </a:endParaRPr>
          </a:p>
        </p:txBody>
      </p:sp>
      <p:sp>
        <p:nvSpPr>
          <p:cNvPr id="458" name="Google Shape;458;p31"/>
          <p:cNvSpPr txBox="1">
            <a:spLocks noGrp="1"/>
          </p:cNvSpPr>
          <p:nvPr>
            <p:ph type="title"/>
          </p:nvPr>
        </p:nvSpPr>
        <p:spPr>
          <a:xfrm>
            <a:off x="1457191" y="2086125"/>
            <a:ext cx="67308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 dirty="0"/>
              <a:t>Code </a:t>
            </a:r>
            <a:r>
              <a:rPr lang="en" sz="5800" dirty="0">
                <a:solidFill>
                  <a:schemeClr val="accent2"/>
                </a:solidFill>
              </a:rPr>
              <a:t>Strengths</a:t>
            </a:r>
            <a:r>
              <a:rPr lang="en" sz="5800" dirty="0"/>
              <a:t> and </a:t>
            </a:r>
            <a:r>
              <a:rPr lang="en" sz="5800" dirty="0">
                <a:solidFill>
                  <a:schemeClr val="accent3"/>
                </a:solidFill>
              </a:rPr>
              <a:t>Weaknesses</a:t>
            </a:r>
            <a:endParaRPr sz="6800" dirty="0">
              <a:solidFill>
                <a:schemeClr val="accent3"/>
              </a:solidFill>
            </a:endParaRPr>
          </a:p>
        </p:txBody>
      </p:sp>
      <p:sp>
        <p:nvSpPr>
          <p:cNvPr id="459" name="Google Shape;459;p31"/>
          <p:cNvSpPr/>
          <p:nvPr/>
        </p:nvSpPr>
        <p:spPr>
          <a:xfrm>
            <a:off x="8320214" y="2086125"/>
            <a:ext cx="1858156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accent3"/>
                </a:solidFill>
                <a:latin typeface="Roboto Mono"/>
              </a:rPr>
              <a:t>02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9"/>
          <p:cNvSpPr txBox="1">
            <a:spLocks noGrp="1"/>
          </p:cNvSpPr>
          <p:nvPr>
            <p:ph type="title"/>
          </p:nvPr>
        </p:nvSpPr>
        <p:spPr>
          <a:xfrm>
            <a:off x="607189" y="563450"/>
            <a:ext cx="10352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REVIEW SOME </a:t>
            </a:r>
            <a:r>
              <a:rPr lang="en" sz="6000" dirty="0">
                <a:solidFill>
                  <a:schemeClr val="accent2"/>
                </a:solidFill>
              </a:rPr>
              <a:t>Strengths.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786" name="Google Shape;786;p39"/>
          <p:cNvSpPr txBox="1">
            <a:spLocks noGrp="1"/>
          </p:cNvSpPr>
          <p:nvPr>
            <p:ph type="body" idx="4"/>
          </p:nvPr>
        </p:nvSpPr>
        <p:spPr>
          <a:xfrm>
            <a:off x="8424220" y="2363875"/>
            <a:ext cx="3231000" cy="365342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code is organized into classes, each class has a </a:t>
            </a:r>
            <a:r>
              <a:rPr lang="en-US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specific purpose </a:t>
            </a:r>
            <a:r>
              <a:rPr lang="en-US" b="0" i="0" dirty="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and is responsible for a </a:t>
            </a:r>
            <a:r>
              <a:rPr lang="en-US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specific part of the game logic</a:t>
            </a:r>
            <a:r>
              <a:rPr lang="en-US" b="0" i="0" dirty="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 of </a:t>
            </a:r>
            <a:r>
              <a:rPr lang="en-US" b="0" i="0" dirty="0">
                <a:solidFill>
                  <a:schemeClr val="accent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Enums</a:t>
            </a:r>
            <a:r>
              <a:rPr lang="en-US" b="0" i="0" dirty="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define the moves is a good practice for </a:t>
            </a:r>
            <a:r>
              <a:rPr lang="en-US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readability and maintainability</a:t>
            </a:r>
            <a:r>
              <a:rPr lang="en-US" b="0" i="0" dirty="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use of </a:t>
            </a:r>
            <a:r>
              <a:rPr lang="en-US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abstraction</a:t>
            </a:r>
            <a:r>
              <a:rPr lang="en-US" b="0" i="0" dirty="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(Entity class) for different entities in the game provides a </a:t>
            </a:r>
            <a:r>
              <a:rPr lang="en-US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clean and extensible design</a:t>
            </a:r>
            <a:r>
              <a:rPr lang="en-US" b="0" i="0" dirty="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Proper use of collections like </a:t>
            </a:r>
            <a:r>
              <a:rPr lang="en-US" b="0" i="0" dirty="0">
                <a:solidFill>
                  <a:schemeClr val="accent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ArrayList</a:t>
            </a:r>
            <a:r>
              <a:rPr lang="en-US" b="0" i="0" dirty="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</a:t>
            </a:r>
            <a:r>
              <a:rPr lang="en-US" b="0" i="0" dirty="0">
                <a:solidFill>
                  <a:schemeClr val="accent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HashMap</a:t>
            </a:r>
            <a:r>
              <a:rPr lang="en-US" b="0" i="0" dirty="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manage data structures efficiently.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409E4798-2AF1-CC62-5B7E-09EC710D8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82" y="1686097"/>
            <a:ext cx="3233382" cy="19733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33A6DC60-125A-7414-120D-588BA3097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282" y="3749038"/>
            <a:ext cx="2322678" cy="22714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6CFA4FB9-78D1-0CAC-894F-69BBC091B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3057" y="1656607"/>
            <a:ext cx="3050767" cy="20322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672497FF-2BA9-39EA-F3F9-AFC085EBCB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2557" y="3750626"/>
            <a:ext cx="3941267" cy="22682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92481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7"/>
          <p:cNvSpPr txBox="1">
            <a:spLocks noGrp="1"/>
          </p:cNvSpPr>
          <p:nvPr>
            <p:ph type="title"/>
          </p:nvPr>
        </p:nvSpPr>
        <p:spPr>
          <a:xfrm>
            <a:off x="640050" y="473632"/>
            <a:ext cx="1091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bg2"/>
                </a:solidFill>
              </a:rPr>
              <a:t>What about </a:t>
            </a:r>
            <a:r>
              <a:rPr lang="en" sz="4000" dirty="0">
                <a:solidFill>
                  <a:schemeClr val="accent4"/>
                </a:solidFill>
              </a:rPr>
              <a:t>weaknesses?</a:t>
            </a:r>
            <a:endParaRPr sz="6000" dirty="0">
              <a:solidFill>
                <a:schemeClr val="accent4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6881865-5CE1-B8D9-7BA5-7C21D53C0A5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7788" y="2205082"/>
            <a:ext cx="10495665" cy="3916937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en-CA" b="0" i="0" dirty="0">
                <a:solidFill>
                  <a:schemeClr val="bg2"/>
                </a:solidFill>
                <a:effectLst/>
                <a:latin typeface="Söhne"/>
              </a:rPr>
              <a:t>The '</a:t>
            </a:r>
            <a:r>
              <a:rPr lang="en-CA" b="0" i="0" dirty="0" err="1">
                <a:solidFill>
                  <a:schemeClr val="bg2"/>
                </a:solidFill>
                <a:effectLst/>
                <a:latin typeface="Söhne"/>
              </a:rPr>
              <a:t>runGame</a:t>
            </a:r>
            <a:r>
              <a:rPr lang="en-CA" b="0" i="0" dirty="0">
                <a:solidFill>
                  <a:schemeClr val="bg2"/>
                </a:solidFill>
                <a:effectLst/>
                <a:latin typeface="Söhne"/>
              </a:rPr>
              <a:t>()' method is quite long and complex. It might be better to break it down into smaller methods to improve readability and maintainability.</a:t>
            </a:r>
          </a:p>
          <a:p>
            <a:pPr algn="l">
              <a:buFont typeface="+mj-lt"/>
              <a:buAutoNum type="arabicPeriod"/>
            </a:pPr>
            <a:r>
              <a:rPr lang="en-CA" b="0" i="0" dirty="0">
                <a:solidFill>
                  <a:schemeClr val="bg2"/>
                </a:solidFill>
                <a:effectLst/>
                <a:latin typeface="Söhne"/>
              </a:rPr>
              <a:t>There are some magic numbers in the code (e.g., 2, 3, 4, 5 for grid elements). It is better to use constants or Enums for better readability and maintainability.</a:t>
            </a:r>
          </a:p>
          <a:p>
            <a:pPr algn="l">
              <a:buFont typeface="+mj-lt"/>
              <a:buAutoNum type="arabicPeriod"/>
            </a:pPr>
            <a:r>
              <a:rPr lang="en-CA" b="0" i="0" dirty="0">
                <a:solidFill>
                  <a:schemeClr val="bg2"/>
                </a:solidFill>
                <a:effectLst/>
                <a:latin typeface="Söhne"/>
              </a:rPr>
              <a:t>The code lacks proper input validation and error handling. For example, there is no check for empty input or invalid input for the number of players, usernames, and moves.</a:t>
            </a:r>
          </a:p>
          <a:p>
            <a:pPr algn="l">
              <a:buFont typeface="+mj-lt"/>
              <a:buAutoNum type="arabicPeriod"/>
            </a:pPr>
            <a:r>
              <a:rPr lang="en-CA" b="0" i="0" dirty="0">
                <a:solidFill>
                  <a:schemeClr val="bg2"/>
                </a:solidFill>
                <a:effectLst/>
                <a:latin typeface="Söhne"/>
              </a:rPr>
              <a:t>The 'User' class has a high number of instance variables, making it harder to manage and understand. It might be better to refactor the class or use a different design pattern to reduce the complexity.</a:t>
            </a:r>
          </a:p>
          <a:p>
            <a:pPr algn="l">
              <a:buFont typeface="+mj-lt"/>
              <a:buAutoNum type="arabicPeriod"/>
            </a:pPr>
            <a:r>
              <a:rPr lang="en-CA" b="0" i="0" dirty="0">
                <a:solidFill>
                  <a:schemeClr val="bg2"/>
                </a:solidFill>
                <a:effectLst/>
                <a:latin typeface="Söhne"/>
              </a:rPr>
              <a:t>The '</a:t>
            </a:r>
            <a:r>
              <a:rPr lang="en-CA" b="0" i="0" dirty="0" err="1">
                <a:solidFill>
                  <a:schemeClr val="bg2"/>
                </a:solidFill>
                <a:effectLst/>
                <a:latin typeface="Söhne"/>
              </a:rPr>
              <a:t>printResults</a:t>
            </a:r>
            <a:r>
              <a:rPr lang="en-CA" b="0" i="0" dirty="0">
                <a:solidFill>
                  <a:schemeClr val="bg2"/>
                </a:solidFill>
                <a:effectLst/>
                <a:latin typeface="Söhne"/>
              </a:rPr>
              <a:t>()' method has a sorting operation, which could be improved by using Java 8 Streams and lambda expressions for better readability.</a:t>
            </a:r>
          </a:p>
          <a:p>
            <a:pPr algn="l">
              <a:buFont typeface="+mj-lt"/>
              <a:buAutoNum type="arabicPeriod"/>
            </a:pPr>
            <a:r>
              <a:rPr lang="en-CA" b="0" i="0" dirty="0">
                <a:solidFill>
                  <a:schemeClr val="bg2"/>
                </a:solidFill>
                <a:effectLst/>
                <a:latin typeface="Söhne"/>
              </a:rPr>
              <a:t>Subclasses of Entity are not designed well, could be improved using interfaces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411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5"/>
          <p:cNvSpPr txBox="1">
            <a:spLocks noGrp="1"/>
          </p:cNvSpPr>
          <p:nvPr>
            <p:ph type="title"/>
          </p:nvPr>
        </p:nvSpPr>
        <p:spPr>
          <a:xfrm>
            <a:off x="3506900" y="2041675"/>
            <a:ext cx="7411372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Code with the </a:t>
            </a:r>
            <a:r>
              <a:rPr lang="en-US" sz="5400" dirty="0">
                <a:solidFill>
                  <a:schemeClr val="accent2"/>
                </a:solidFill>
              </a:rPr>
              <a:t>Most Room</a:t>
            </a:r>
            <a:r>
              <a:rPr lang="en-US" sz="5400" dirty="0"/>
              <a:t> for </a:t>
            </a:r>
            <a:r>
              <a:rPr lang="en-US" sz="5400" i="1" dirty="0">
                <a:solidFill>
                  <a:schemeClr val="accent3"/>
                </a:solidFill>
              </a:rPr>
              <a:t>Improvement</a:t>
            </a:r>
          </a:p>
        </p:txBody>
      </p:sp>
      <p:sp>
        <p:nvSpPr>
          <p:cNvPr id="412" name="Google Shape;412;p25"/>
          <p:cNvSpPr/>
          <p:nvPr/>
        </p:nvSpPr>
        <p:spPr>
          <a:xfrm>
            <a:off x="1663550" y="2130577"/>
            <a:ext cx="1627849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accent2"/>
                </a:solidFill>
                <a:latin typeface="Roboto Mono"/>
              </a:rPr>
              <a:t>0</a:t>
            </a:r>
            <a:r>
              <a:rPr lang="en-US" b="1" i="0" dirty="0">
                <a:ln>
                  <a:noFill/>
                </a:ln>
                <a:solidFill>
                  <a:schemeClr val="accent2"/>
                </a:solidFill>
                <a:latin typeface="Roboto Mono"/>
              </a:rPr>
              <a:t>3</a:t>
            </a:r>
            <a:endParaRPr b="1" i="0" dirty="0">
              <a:ln>
                <a:noFill/>
              </a:ln>
              <a:solidFill>
                <a:schemeClr val="accent2"/>
              </a:solidFill>
              <a:latin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188867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1FBE580-B68E-D232-F2DD-58FE3FA34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568" y="0"/>
            <a:ext cx="2561569" cy="68580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DF90D38-CD26-C45E-985E-D36E8742E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137" y="0"/>
            <a:ext cx="32433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38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5FB8-46C6-9F78-2819-DB93A270E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585" y="1372360"/>
            <a:ext cx="2061199" cy="763500"/>
          </a:xfrm>
        </p:spPr>
        <p:txBody>
          <a:bodyPr/>
          <a:lstStyle/>
          <a:p>
            <a:r>
              <a:rPr lang="en-US" sz="3200" dirty="0"/>
              <a:t>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D59E4-1292-0C9E-8B22-4271D35C3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09714" y="2131835"/>
            <a:ext cx="8123400" cy="3573446"/>
          </a:xfrm>
        </p:spPr>
        <p:txBody>
          <a:bodyPr/>
          <a:lstStyle/>
          <a:p>
            <a:r>
              <a:rPr lang="en-US" dirty="0"/>
              <a:t>Mixing responsibilities</a:t>
            </a:r>
          </a:p>
          <a:p>
            <a:r>
              <a:rPr lang="en-US" dirty="0"/>
              <a:t>Directly accessing other objects' state</a:t>
            </a:r>
          </a:p>
          <a:p>
            <a:r>
              <a:rPr lang="en-US" dirty="0"/>
              <a:t>Lack of abstraction</a:t>
            </a:r>
          </a:p>
          <a:p>
            <a:r>
              <a:rPr lang="en-US" dirty="0"/>
              <a:t>Code duplication</a:t>
            </a:r>
          </a:p>
          <a:p>
            <a:r>
              <a:rPr lang="en-US" dirty="0"/>
              <a:t>Encapsulate the game state</a:t>
            </a:r>
          </a:p>
          <a:p>
            <a:r>
              <a:rPr lang="en-US" dirty="0"/>
              <a:t>Improper input handling</a:t>
            </a:r>
          </a:p>
        </p:txBody>
      </p:sp>
    </p:spTree>
    <p:extLst>
      <p:ext uri="{BB962C8B-B14F-4D97-AF65-F5344CB8AC3E}">
        <p14:creationId xmlns:p14="http://schemas.microsoft.com/office/powerpoint/2010/main" val="3147891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48D059-248E-B2FB-538D-282903AF4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475" y="1080138"/>
            <a:ext cx="7794000" cy="763500"/>
          </a:xfrm>
        </p:spPr>
        <p:txBody>
          <a:bodyPr/>
          <a:lstStyle/>
          <a:p>
            <a:r>
              <a:rPr lang="en-US" sz="3200" dirty="0"/>
              <a:t>Mixing responsibility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BACE9C-D232-6BE2-2E19-B69E9BF9B25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146719" y="3196497"/>
            <a:ext cx="7794000" cy="34365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	The move method is responsible for user input, input validation, and game logic. This violates the </a:t>
            </a:r>
            <a:r>
              <a:rPr lang="en-US" dirty="0">
                <a:solidFill>
                  <a:srgbClr val="FFFF00"/>
                </a:solidFill>
              </a:rPr>
              <a:t>Single Responsibility Principle</a:t>
            </a:r>
            <a:r>
              <a:rPr lang="en-US" dirty="0"/>
              <a:t>. To improve this, separate these concerns into different methods or classes.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0050F8-1956-5822-65A4-61AD35439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25" y="1758146"/>
            <a:ext cx="6558368" cy="132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352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9E1ECA-B00E-21BE-FF89-A0A4CB84B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475" y="1253838"/>
            <a:ext cx="9099825" cy="1138842"/>
          </a:xfrm>
        </p:spPr>
        <p:txBody>
          <a:bodyPr/>
          <a:lstStyle/>
          <a:p>
            <a:r>
              <a:rPr lang="en-US" sz="3200" dirty="0"/>
              <a:t>Directly accessing other objects' state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B12825-8728-93CC-E51C-F813ECCE3E0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118595" y="2167662"/>
            <a:ext cx="7794000" cy="3436500"/>
          </a:xfrm>
        </p:spPr>
        <p:txBody>
          <a:bodyPr/>
          <a:lstStyle/>
          <a:p>
            <a:r>
              <a:rPr lang="en-US" dirty="0"/>
              <a:t>The method directly accesses and modifies the Map object's state, e.g., </a:t>
            </a:r>
            <a:r>
              <a:rPr lang="en-US" dirty="0" err="1"/>
              <a:t>map.firstInputDone</a:t>
            </a:r>
            <a:r>
              <a:rPr lang="en-US" dirty="0"/>
              <a:t>. Encapsulate the Map object's state and provide methods to interact with it, like </a:t>
            </a:r>
            <a:r>
              <a:rPr lang="en-US" dirty="0" err="1"/>
              <a:t>map.isFirstInputDone</a:t>
            </a:r>
            <a:r>
              <a:rPr lang="en-US" dirty="0"/>
              <a:t>() and </a:t>
            </a:r>
            <a:r>
              <a:rPr lang="en-US" dirty="0" err="1"/>
              <a:t>map.setFirstInputDone</a:t>
            </a:r>
            <a:r>
              <a:rPr lang="en-US" dirty="0"/>
              <a:t>(</a:t>
            </a:r>
            <a:r>
              <a:rPr lang="en-US" dirty="0" err="1"/>
              <a:t>boolean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69401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4"/>
          <p:cNvSpPr txBox="1">
            <a:spLocks noGrp="1"/>
          </p:cNvSpPr>
          <p:nvPr>
            <p:ph type="title" idx="5"/>
          </p:nvPr>
        </p:nvSpPr>
        <p:spPr>
          <a:xfrm>
            <a:off x="9503275" y="41802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06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94" name="Google Shape;394;p24"/>
          <p:cNvSpPr txBox="1">
            <a:spLocks noGrp="1"/>
          </p:cNvSpPr>
          <p:nvPr>
            <p:ph type="title"/>
          </p:nvPr>
        </p:nvSpPr>
        <p:spPr>
          <a:xfrm>
            <a:off x="490775" y="523275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</a:t>
            </a:r>
            <a:r>
              <a:rPr lang="en" sz="6000" dirty="0">
                <a:solidFill>
                  <a:schemeClr val="accent2"/>
                </a:solidFill>
              </a:rPr>
              <a:t>CONTENTS.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395" name="Google Shape;395;p24"/>
          <p:cNvSpPr txBox="1">
            <a:spLocks noGrp="1"/>
          </p:cNvSpPr>
          <p:nvPr>
            <p:ph type="body" idx="1"/>
          </p:nvPr>
        </p:nvSpPr>
        <p:spPr>
          <a:xfrm>
            <a:off x="575950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ctr">
              <a:spcAft>
                <a:spcPts val="2100"/>
              </a:spcAft>
              <a:buNone/>
            </a:pPr>
            <a:r>
              <a:rPr lang="en-US" altLang="zh-CN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Analysis of voted </a:t>
            </a:r>
            <a:r>
              <a:rPr lang="en-US" altLang="zh-CN" b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“best” </a:t>
            </a:r>
            <a:r>
              <a:rPr lang="en-US" altLang="zh-CN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code</a:t>
            </a:r>
            <a:endParaRPr lang="en-CA" altLang="zh-CN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ctr">
              <a:spcAft>
                <a:spcPts val="2100"/>
              </a:spcAft>
              <a:buNone/>
            </a:pPr>
            <a:r>
              <a:rPr lang="ja-JP" altLang="en-US" b="1" dirty="0">
                <a:solidFill>
                  <a:schemeClr val="accent2"/>
                </a:solidFill>
              </a:rPr>
              <a:t>最好</a:t>
            </a:r>
            <a:r>
              <a:rPr lang="ja-JP" altLang="en-US" dirty="0"/>
              <a:t>的代码的分析介绍</a:t>
            </a:r>
          </a:p>
        </p:txBody>
      </p:sp>
      <p:sp>
        <p:nvSpPr>
          <p:cNvPr id="396" name="Google Shape;396;p24"/>
          <p:cNvSpPr txBox="1">
            <a:spLocks noGrp="1"/>
          </p:cNvSpPr>
          <p:nvPr>
            <p:ph type="body" idx="2"/>
          </p:nvPr>
        </p:nvSpPr>
        <p:spPr>
          <a:xfrm>
            <a:off x="4418613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CA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Code </a:t>
            </a:r>
            <a:r>
              <a:rPr lang="en-CA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strengths</a:t>
            </a:r>
            <a:r>
              <a:rPr lang="en-CA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</a:t>
            </a:r>
            <a:r>
              <a:rPr lang="en-CA" b="1" dirty="0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weaknesses</a:t>
            </a:r>
          </a:p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CA" dirty="0"/>
              <a:t>代码的</a:t>
            </a:r>
            <a:r>
              <a:rPr lang="en-CA" b="1" dirty="0">
                <a:solidFill>
                  <a:schemeClr val="accent1"/>
                </a:solidFill>
              </a:rPr>
              <a:t>优点</a:t>
            </a:r>
            <a:r>
              <a:rPr lang="en-CA" dirty="0"/>
              <a:t>和</a:t>
            </a:r>
            <a:r>
              <a:rPr lang="en-CA" b="1" dirty="0">
                <a:solidFill>
                  <a:schemeClr val="accent3"/>
                </a:solidFill>
              </a:rPr>
              <a:t>不足</a:t>
            </a:r>
            <a:endParaRPr b="1" dirty="0">
              <a:solidFill>
                <a:schemeClr val="accent3"/>
              </a:solidFill>
            </a:endParaRPr>
          </a:p>
        </p:txBody>
      </p:sp>
      <p:sp>
        <p:nvSpPr>
          <p:cNvPr id="397" name="Google Shape;397;p24"/>
          <p:cNvSpPr txBox="1">
            <a:spLocks noGrp="1"/>
          </p:cNvSpPr>
          <p:nvPr>
            <p:ph type="body" idx="3"/>
          </p:nvPr>
        </p:nvSpPr>
        <p:spPr>
          <a:xfrm>
            <a:off x="575950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altLang="zh-CN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Comparison</a:t>
            </a:r>
          </a:p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CA" dirty="0" err="1"/>
              <a:t>改进</a:t>
            </a:r>
            <a:r>
              <a:rPr lang="en-US" dirty="0"/>
              <a:t>完</a:t>
            </a:r>
            <a:r>
              <a:rPr lang="en-CA" dirty="0"/>
              <a:t>的代码</a:t>
            </a:r>
            <a:r>
              <a:rPr lang="en-CA" dirty="0">
                <a:solidFill>
                  <a:schemeClr val="accent1"/>
                </a:solidFill>
              </a:rPr>
              <a:t>前</a:t>
            </a:r>
            <a:r>
              <a:rPr lang="en-CA" dirty="0">
                <a:solidFill>
                  <a:schemeClr val="accent3"/>
                </a:solidFill>
              </a:rPr>
              <a:t>后</a:t>
            </a:r>
            <a:r>
              <a:rPr lang="en-CA" dirty="0"/>
              <a:t>对比</a:t>
            </a:r>
            <a:endParaRPr dirty="0"/>
          </a:p>
        </p:txBody>
      </p:sp>
      <p:sp>
        <p:nvSpPr>
          <p:cNvPr id="398" name="Google Shape;398;p24"/>
          <p:cNvSpPr txBox="1">
            <a:spLocks noGrp="1"/>
          </p:cNvSpPr>
          <p:nvPr>
            <p:ph type="body" idx="4"/>
          </p:nvPr>
        </p:nvSpPr>
        <p:spPr>
          <a:xfrm>
            <a:off x="4418613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altLang="zh-CN" dirty="0">
                <a:solidFill>
                  <a:schemeClr val="accent1"/>
                </a:solidFill>
              </a:rPr>
              <a:t>Lab</a:t>
            </a:r>
            <a:r>
              <a:rPr lang="en-US" altLang="zh-CN" dirty="0"/>
              <a:t>[</a:t>
            </a:r>
            <a:r>
              <a:rPr lang="en-US" altLang="zh-CN" dirty="0">
                <a:solidFill>
                  <a:schemeClr val="accent2"/>
                </a:solidFill>
              </a:rPr>
              <a:t>n</a:t>
            </a:r>
            <a:r>
              <a:rPr lang="en-US" altLang="zh-CN" dirty="0"/>
              <a:t>]</a:t>
            </a:r>
            <a:r>
              <a:rPr lang="zh-CN" altLang="en-US" dirty="0"/>
              <a:t> </a:t>
            </a:r>
            <a:r>
              <a:rPr lang="en-US" altLang="zh-CN" dirty="0"/>
              <a:t>=&gt;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accent1"/>
                </a:solidFill>
              </a:rPr>
              <a:t>Lab</a:t>
            </a:r>
            <a:r>
              <a:rPr lang="en-US" altLang="zh-CN" dirty="0"/>
              <a:t>[</a:t>
            </a:r>
            <a:r>
              <a:rPr lang="en-US" altLang="zh-CN" dirty="0">
                <a:solidFill>
                  <a:schemeClr val="accent3"/>
                </a:solidFill>
              </a:rPr>
              <a:t>n+1</a:t>
            </a:r>
            <a:r>
              <a:rPr lang="en-US" altLang="zh-CN" dirty="0"/>
              <a:t>]</a:t>
            </a:r>
          </a:p>
        </p:txBody>
      </p:sp>
      <p:sp>
        <p:nvSpPr>
          <p:cNvPr id="399" name="Google Shape;399;p24"/>
          <p:cNvSpPr txBox="1">
            <a:spLocks noGrp="1"/>
          </p:cNvSpPr>
          <p:nvPr>
            <p:ph type="title" idx="5"/>
          </p:nvPr>
        </p:nvSpPr>
        <p:spPr>
          <a:xfrm>
            <a:off x="1807075" y="18180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00" name="Google Shape;400;p24"/>
          <p:cNvSpPr txBox="1">
            <a:spLocks noGrp="1"/>
          </p:cNvSpPr>
          <p:nvPr>
            <p:ph type="body" idx="9"/>
          </p:nvPr>
        </p:nvSpPr>
        <p:spPr>
          <a:xfrm>
            <a:off x="8299375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CA" altLang="ja-JP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Code with </a:t>
            </a:r>
            <a:r>
              <a:rPr lang="en-CA" altLang="ja-JP" b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most room </a:t>
            </a:r>
            <a:r>
              <a:rPr lang="en-CA" altLang="ja-JP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</a:t>
            </a:r>
            <a:r>
              <a:rPr lang="en-CA" altLang="ja-JP" b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improvement</a:t>
            </a:r>
          </a:p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ja-JP" altLang="en-US" b="1" dirty="0">
                <a:solidFill>
                  <a:schemeClr val="accent2"/>
                </a:solidFill>
              </a:rPr>
              <a:t>改进余地</a:t>
            </a:r>
            <a:r>
              <a:rPr lang="ja-JP" altLang="en-US" dirty="0"/>
              <a:t>⽐较⼤的代码</a:t>
            </a:r>
            <a:endParaRPr dirty="0"/>
          </a:p>
        </p:txBody>
      </p:sp>
      <p:sp>
        <p:nvSpPr>
          <p:cNvPr id="401" name="Google Shape;401;p24"/>
          <p:cNvSpPr txBox="1">
            <a:spLocks noGrp="1"/>
          </p:cNvSpPr>
          <p:nvPr>
            <p:ph type="body" idx="13"/>
          </p:nvPr>
        </p:nvSpPr>
        <p:spPr>
          <a:xfrm>
            <a:off x="8299375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altLang="zh-CN" b="1" dirty="0">
                <a:solidFill>
                  <a:schemeClr val="accent1"/>
                </a:solidFill>
              </a:rPr>
              <a:t>Q &amp; A</a:t>
            </a:r>
            <a:endParaRPr lang="en-US" altLang="zh-CN" b="1" dirty="0">
              <a:solidFill>
                <a:schemeClr val="accent5"/>
              </a:solidFill>
            </a:endParaRPr>
          </a:p>
        </p:txBody>
      </p:sp>
      <p:sp>
        <p:nvSpPr>
          <p:cNvPr id="402" name="Google Shape;402;p24"/>
          <p:cNvSpPr txBox="1">
            <a:spLocks noGrp="1"/>
          </p:cNvSpPr>
          <p:nvPr>
            <p:ph type="title" idx="5"/>
          </p:nvPr>
        </p:nvSpPr>
        <p:spPr>
          <a:xfrm>
            <a:off x="5693275" y="18180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03" name="Google Shape;403;p24"/>
          <p:cNvSpPr txBox="1">
            <a:spLocks noGrp="1"/>
          </p:cNvSpPr>
          <p:nvPr>
            <p:ph type="title" idx="5"/>
          </p:nvPr>
        </p:nvSpPr>
        <p:spPr>
          <a:xfrm>
            <a:off x="9503275" y="18180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03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04" name="Google Shape;404;p24"/>
          <p:cNvSpPr txBox="1">
            <a:spLocks noGrp="1"/>
          </p:cNvSpPr>
          <p:nvPr>
            <p:ph type="title" idx="5"/>
          </p:nvPr>
        </p:nvSpPr>
        <p:spPr>
          <a:xfrm>
            <a:off x="1807075" y="41802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04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05" name="Google Shape;405;p24"/>
          <p:cNvSpPr txBox="1">
            <a:spLocks noGrp="1"/>
          </p:cNvSpPr>
          <p:nvPr>
            <p:ph type="title" idx="5"/>
          </p:nvPr>
        </p:nvSpPr>
        <p:spPr>
          <a:xfrm>
            <a:off x="5693275" y="41802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2EDCE5-D5D3-313A-57BD-95CBF8767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352" y="1759504"/>
            <a:ext cx="4084674" cy="166130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0747E98-AD74-E701-7ECB-D63DBD44A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475" y="990280"/>
            <a:ext cx="7794000" cy="763500"/>
          </a:xfrm>
        </p:spPr>
        <p:txBody>
          <a:bodyPr/>
          <a:lstStyle/>
          <a:p>
            <a:r>
              <a:rPr lang="en-US" sz="3200" dirty="0"/>
              <a:t>Lack of abstraction and Code Duplication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8898CB-2850-BB9D-3143-0F64BEE5D82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402026" y="3568935"/>
            <a:ext cx="7794000" cy="3436500"/>
          </a:xfrm>
        </p:spPr>
        <p:txBody>
          <a:bodyPr/>
          <a:lstStyle/>
          <a:p>
            <a:r>
              <a:rPr lang="en-US" sz="1600" dirty="0"/>
              <a:t>The code uses integers to represent map elements, making it harder to use polymorphism for better abstraction. </a:t>
            </a:r>
          </a:p>
          <a:p>
            <a:endParaRPr lang="en-US" sz="1600" dirty="0"/>
          </a:p>
          <a:p>
            <a:r>
              <a:rPr lang="en-US" sz="1600" dirty="0"/>
              <a:t>There is a lot of duplicated code in the switch statement. Create separate methods for each movement direction and reuse them.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198A23-A48D-0AE0-B6E2-5B4D400A9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966" y="1751883"/>
            <a:ext cx="4084674" cy="166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78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29EB-DED5-B3AE-B537-71568FDA7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260" y="1230162"/>
            <a:ext cx="6345900" cy="1575000"/>
          </a:xfrm>
        </p:spPr>
        <p:txBody>
          <a:bodyPr/>
          <a:lstStyle/>
          <a:p>
            <a:r>
              <a:rPr lang="en-US" sz="3200" dirty="0"/>
              <a:t>Encapsulate the game 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A005AB-D47C-E541-2DF1-DA3E792626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8520" y="2017662"/>
            <a:ext cx="8123400" cy="1737361"/>
          </a:xfrm>
        </p:spPr>
        <p:txBody>
          <a:bodyPr/>
          <a:lstStyle/>
          <a:p>
            <a:r>
              <a:rPr lang="en-US" dirty="0"/>
              <a:t>Variables like </a:t>
            </a:r>
            <a:r>
              <a:rPr lang="en-US" dirty="0" err="1"/>
              <a:t>errorMoveCount</a:t>
            </a:r>
            <a:r>
              <a:rPr lang="en-US" dirty="0"/>
              <a:t>, </a:t>
            </a:r>
            <a:r>
              <a:rPr lang="en-US" dirty="0" err="1"/>
              <a:t>validMoveCount</a:t>
            </a:r>
            <a:r>
              <a:rPr lang="en-US" dirty="0"/>
              <a:t>, and obstacleOverlap_4_Count should be part of the game state object and not directly managed by the Player class.</a:t>
            </a:r>
          </a:p>
        </p:txBody>
      </p:sp>
    </p:spTree>
    <p:extLst>
      <p:ext uri="{BB962C8B-B14F-4D97-AF65-F5344CB8AC3E}">
        <p14:creationId xmlns:p14="http://schemas.microsoft.com/office/powerpoint/2010/main" val="1431888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5F9A7-400D-24CF-8FD5-CE1A01FED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40" y="1439683"/>
            <a:ext cx="6345900" cy="1575000"/>
          </a:xfrm>
        </p:spPr>
        <p:txBody>
          <a:bodyPr/>
          <a:lstStyle/>
          <a:p>
            <a:r>
              <a:rPr lang="en-US" sz="3200" dirty="0"/>
              <a:t>Improper input handling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80092A-0C16-5D66-25B3-B30A53CA3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14260" y="2227182"/>
            <a:ext cx="8123400" cy="2001917"/>
          </a:xfrm>
        </p:spPr>
        <p:txBody>
          <a:bodyPr/>
          <a:lstStyle/>
          <a:p>
            <a:r>
              <a:rPr lang="en-US" dirty="0"/>
              <a:t>The method creates a new Scanner object </a:t>
            </a:r>
            <a:r>
              <a:rPr lang="en-US" dirty="0">
                <a:solidFill>
                  <a:srgbClr val="FF0000"/>
                </a:solidFill>
              </a:rPr>
              <a:t>each time</a:t>
            </a:r>
            <a:r>
              <a:rPr lang="en-US" dirty="0"/>
              <a:t> it is called. This can cause issues when reading from System.in. Move the Scanner object to a higher level, like the main game loop, and pass the input to the move method as an argument.</a:t>
            </a:r>
          </a:p>
        </p:txBody>
      </p:sp>
    </p:spTree>
    <p:extLst>
      <p:ext uri="{BB962C8B-B14F-4D97-AF65-F5344CB8AC3E}">
        <p14:creationId xmlns:p14="http://schemas.microsoft.com/office/powerpoint/2010/main" val="2470167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4"/>
          <p:cNvSpPr/>
          <p:nvPr/>
        </p:nvSpPr>
        <p:spPr>
          <a:xfrm>
            <a:off x="316800" y="194225"/>
            <a:ext cx="11648700" cy="6398100"/>
          </a:xfrm>
          <a:prstGeom prst="roundRect">
            <a:avLst>
              <a:gd name="adj" fmla="val 2468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4" name="Google Shape;504;p34"/>
          <p:cNvGrpSpPr/>
          <p:nvPr/>
        </p:nvGrpSpPr>
        <p:grpSpPr>
          <a:xfrm>
            <a:off x="413996" y="309734"/>
            <a:ext cx="635280" cy="147600"/>
            <a:chOff x="2147366" y="4139382"/>
            <a:chExt cx="635280" cy="147600"/>
          </a:xfrm>
        </p:grpSpPr>
        <p:sp>
          <p:nvSpPr>
            <p:cNvPr id="505" name="Google Shape;505;p3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3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3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F051BF37-8B7E-C9E3-6479-68CB332E2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276" y="1338147"/>
            <a:ext cx="4091901" cy="5094000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2D8AC775-87CA-4914-C119-724987B88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825" y="363339"/>
            <a:ext cx="3095271" cy="61313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4C83104-6F5D-F670-9C47-ED2C5E0D0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946" y="692552"/>
            <a:ext cx="3684961" cy="645595"/>
          </a:xfrm>
        </p:spPr>
        <p:txBody>
          <a:bodyPr/>
          <a:lstStyle/>
          <a:p>
            <a:r>
              <a:rPr lang="en-US" sz="3200" dirty="0"/>
              <a:t>(4) Comparison</a:t>
            </a:r>
          </a:p>
        </p:txBody>
      </p:sp>
    </p:spTree>
    <p:extLst>
      <p:ext uri="{BB962C8B-B14F-4D97-AF65-F5344CB8AC3E}">
        <p14:creationId xmlns:p14="http://schemas.microsoft.com/office/powerpoint/2010/main" val="1856750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5"/>
          <p:cNvSpPr txBox="1">
            <a:spLocks noGrp="1"/>
          </p:cNvSpPr>
          <p:nvPr>
            <p:ph type="title"/>
          </p:nvPr>
        </p:nvSpPr>
        <p:spPr>
          <a:xfrm>
            <a:off x="3476421" y="2464080"/>
            <a:ext cx="7411372" cy="81909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altLang="zh-CN" sz="5400" dirty="0">
                <a:solidFill>
                  <a:schemeClr val="accent1"/>
                </a:solidFill>
              </a:rPr>
              <a:t>Lab</a:t>
            </a:r>
            <a:r>
              <a:rPr lang="en-US" altLang="zh-CN" sz="5400" dirty="0"/>
              <a:t>[</a:t>
            </a:r>
            <a:r>
              <a:rPr lang="en-US" altLang="zh-CN" sz="5400" dirty="0">
                <a:solidFill>
                  <a:schemeClr val="accent2"/>
                </a:solidFill>
              </a:rPr>
              <a:t>n</a:t>
            </a:r>
            <a:r>
              <a:rPr lang="en-US" altLang="zh-CN" sz="5400" dirty="0"/>
              <a:t>]</a:t>
            </a:r>
            <a:r>
              <a:rPr lang="zh-CN" altLang="en-US" sz="5400" dirty="0"/>
              <a:t> </a:t>
            </a:r>
            <a:r>
              <a:rPr lang="en-US" altLang="zh-CN" sz="5400" dirty="0"/>
              <a:t>=&gt;</a:t>
            </a:r>
            <a:r>
              <a:rPr lang="zh-CN" altLang="en-US" sz="5400" dirty="0"/>
              <a:t> </a:t>
            </a:r>
            <a:r>
              <a:rPr lang="en-US" altLang="zh-CN" sz="5400" dirty="0">
                <a:solidFill>
                  <a:schemeClr val="accent1"/>
                </a:solidFill>
              </a:rPr>
              <a:t>Lab</a:t>
            </a:r>
            <a:r>
              <a:rPr lang="en-US" altLang="zh-CN" sz="5400" dirty="0"/>
              <a:t>[</a:t>
            </a:r>
            <a:r>
              <a:rPr lang="en-US" altLang="zh-CN" sz="5400" dirty="0">
                <a:solidFill>
                  <a:schemeClr val="accent3"/>
                </a:solidFill>
              </a:rPr>
              <a:t>n+1</a:t>
            </a:r>
            <a:r>
              <a:rPr lang="en-US" altLang="zh-CN" sz="5400" dirty="0"/>
              <a:t>]</a:t>
            </a:r>
          </a:p>
        </p:txBody>
      </p:sp>
      <p:sp>
        <p:nvSpPr>
          <p:cNvPr id="412" name="Google Shape;412;p25"/>
          <p:cNvSpPr/>
          <p:nvPr/>
        </p:nvSpPr>
        <p:spPr>
          <a:xfrm>
            <a:off x="1663550" y="2130577"/>
            <a:ext cx="1627849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accent2"/>
                </a:solidFill>
                <a:latin typeface="Roboto Mono"/>
              </a:rPr>
              <a:t>0</a:t>
            </a:r>
            <a:r>
              <a:rPr lang="en-US" b="1" dirty="0">
                <a:solidFill>
                  <a:schemeClr val="accent2"/>
                </a:solidFill>
                <a:latin typeface="Roboto Mono"/>
              </a:rPr>
              <a:t>5</a:t>
            </a:r>
            <a:endParaRPr b="1" i="0" dirty="0">
              <a:ln>
                <a:noFill/>
              </a:ln>
              <a:solidFill>
                <a:schemeClr val="accent2"/>
              </a:solidFill>
              <a:latin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80038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42"/>
          <p:cNvSpPr txBox="1">
            <a:spLocks noGrp="1"/>
          </p:cNvSpPr>
          <p:nvPr>
            <p:ph type="title"/>
          </p:nvPr>
        </p:nvSpPr>
        <p:spPr>
          <a:xfrm>
            <a:off x="6096000" y="1133577"/>
            <a:ext cx="3831300" cy="1839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Lab</a:t>
            </a:r>
            <a:r>
              <a:rPr lang="en-US" dirty="0"/>
              <a:t>[n]</a:t>
            </a:r>
            <a:br>
              <a:rPr lang="en" dirty="0"/>
            </a:br>
            <a:r>
              <a:rPr lang="en" sz="6000" dirty="0">
                <a:solidFill>
                  <a:schemeClr val="accent2"/>
                </a:solidFill>
              </a:rPr>
              <a:t>Before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848" name="Google Shape;848;p42"/>
          <p:cNvSpPr txBox="1">
            <a:spLocks noGrp="1"/>
          </p:cNvSpPr>
          <p:nvPr>
            <p:ph type="body" idx="1"/>
          </p:nvPr>
        </p:nvSpPr>
        <p:spPr>
          <a:xfrm>
            <a:off x="6230983" y="3246747"/>
            <a:ext cx="5191506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endParaRPr dirty="0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34C1CCC0-F89D-9582-159B-067B3CC51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70360" cy="6858000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B0352D2-4833-1DC5-E956-C21C4A4A3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360" y="0"/>
            <a:ext cx="2970629" cy="6858000"/>
          </a:xfrm>
          <a:prstGeom prst="rect">
            <a:avLst/>
          </a:prstGeom>
        </p:spPr>
      </p:pic>
      <p:pic>
        <p:nvPicPr>
          <p:cNvPr id="1026" name="Picture 2" descr="Create comics meme &quot;like, funny memes, piç&quot; - Comics - Meme-arsenal.com">
            <a:extLst>
              <a:ext uri="{FF2B5EF4-FFF2-40B4-BE49-F238E27FC236}">
                <a16:creationId xmlns:a16="http://schemas.microsoft.com/office/drawing/2014/main" id="{A679AD68-C48A-E422-9129-5E88B8376C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84" b="50000"/>
          <a:stretch/>
        </p:blipFill>
        <p:spPr bwMode="auto">
          <a:xfrm>
            <a:off x="9074553" y="1133577"/>
            <a:ext cx="2215515" cy="2071687"/>
          </a:xfrm>
          <a:prstGeom prst="rect">
            <a:avLst/>
          </a:prstGeom>
          <a:noFill/>
          <a:effectLst>
            <a:softEdge rad="190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677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43"/>
          <p:cNvSpPr/>
          <p:nvPr/>
        </p:nvSpPr>
        <p:spPr>
          <a:xfrm>
            <a:off x="8281390" y="4171653"/>
            <a:ext cx="181070" cy="392601"/>
          </a:xfrm>
          <a:custGeom>
            <a:avLst/>
            <a:gdLst/>
            <a:ahLst/>
            <a:cxnLst/>
            <a:rect l="l" t="t" r="r" b="b"/>
            <a:pathLst>
              <a:path w="7907" h="17146" extrusionOk="0">
                <a:moveTo>
                  <a:pt x="5538" y="0"/>
                </a:moveTo>
                <a:cubicBezTo>
                  <a:pt x="2969" y="0"/>
                  <a:pt x="1802" y="1134"/>
                  <a:pt x="1802" y="3303"/>
                </a:cubicBezTo>
                <a:lnTo>
                  <a:pt x="1802" y="5604"/>
                </a:lnTo>
                <a:lnTo>
                  <a:pt x="0" y="5604"/>
                </a:lnTo>
                <a:lnTo>
                  <a:pt x="0" y="8540"/>
                </a:lnTo>
                <a:lnTo>
                  <a:pt x="1802" y="8540"/>
                </a:lnTo>
                <a:lnTo>
                  <a:pt x="1802" y="17146"/>
                </a:lnTo>
                <a:lnTo>
                  <a:pt x="5238" y="17146"/>
                </a:lnTo>
                <a:lnTo>
                  <a:pt x="5238" y="8473"/>
                </a:lnTo>
                <a:lnTo>
                  <a:pt x="7673" y="8473"/>
                </a:lnTo>
                <a:lnTo>
                  <a:pt x="7906" y="5604"/>
                </a:lnTo>
                <a:lnTo>
                  <a:pt x="5238" y="5604"/>
                </a:lnTo>
                <a:lnTo>
                  <a:pt x="5238" y="3936"/>
                </a:lnTo>
                <a:cubicBezTo>
                  <a:pt x="5238" y="3269"/>
                  <a:pt x="5404" y="3002"/>
                  <a:pt x="6038" y="3002"/>
                </a:cubicBezTo>
                <a:lnTo>
                  <a:pt x="7906" y="3002"/>
                </a:lnTo>
                <a:lnTo>
                  <a:pt x="790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6" name="Google Shape;856;p43"/>
          <p:cNvGrpSpPr/>
          <p:nvPr/>
        </p:nvGrpSpPr>
        <p:grpSpPr>
          <a:xfrm>
            <a:off x="8814493" y="4162001"/>
            <a:ext cx="411849" cy="411917"/>
            <a:chOff x="5162200" y="4097750"/>
            <a:chExt cx="338385" cy="338414"/>
          </a:xfrm>
        </p:grpSpPr>
        <p:sp>
          <p:nvSpPr>
            <p:cNvPr id="857" name="Google Shape;857;p43"/>
            <p:cNvSpPr/>
            <p:nvPr/>
          </p:nvSpPr>
          <p:spPr>
            <a:xfrm>
              <a:off x="5162200" y="4097750"/>
              <a:ext cx="338385" cy="338414"/>
            </a:xfrm>
            <a:custGeom>
              <a:avLst/>
              <a:gdLst/>
              <a:ahLst/>
              <a:cxnLst/>
              <a:rect l="l" t="t" r="r" b="b"/>
              <a:pathLst>
                <a:path w="11842" h="11843" extrusionOk="0">
                  <a:moveTo>
                    <a:pt x="5938" y="1068"/>
                  </a:moveTo>
                  <a:cubicBezTo>
                    <a:pt x="7505" y="1068"/>
                    <a:pt x="7706" y="1068"/>
                    <a:pt x="8339" y="1101"/>
                  </a:cubicBezTo>
                  <a:cubicBezTo>
                    <a:pt x="8906" y="1135"/>
                    <a:pt x="9207" y="1201"/>
                    <a:pt x="9440" y="1301"/>
                  </a:cubicBezTo>
                  <a:cubicBezTo>
                    <a:pt x="9707" y="1401"/>
                    <a:pt x="9907" y="1535"/>
                    <a:pt x="10107" y="1735"/>
                  </a:cubicBezTo>
                  <a:cubicBezTo>
                    <a:pt x="10307" y="1935"/>
                    <a:pt x="10441" y="2135"/>
                    <a:pt x="10541" y="2435"/>
                  </a:cubicBezTo>
                  <a:cubicBezTo>
                    <a:pt x="10641" y="2636"/>
                    <a:pt x="10741" y="2936"/>
                    <a:pt x="10741" y="3536"/>
                  </a:cubicBezTo>
                  <a:cubicBezTo>
                    <a:pt x="10774" y="4137"/>
                    <a:pt x="10774" y="4337"/>
                    <a:pt x="10774" y="5905"/>
                  </a:cubicBezTo>
                  <a:cubicBezTo>
                    <a:pt x="10774" y="7506"/>
                    <a:pt x="10774" y="7706"/>
                    <a:pt x="10741" y="8306"/>
                  </a:cubicBezTo>
                  <a:cubicBezTo>
                    <a:pt x="10741" y="8907"/>
                    <a:pt x="10641" y="9207"/>
                    <a:pt x="10541" y="9407"/>
                  </a:cubicBezTo>
                  <a:cubicBezTo>
                    <a:pt x="10441" y="9707"/>
                    <a:pt x="10307" y="9907"/>
                    <a:pt x="10107" y="10108"/>
                  </a:cubicBezTo>
                  <a:cubicBezTo>
                    <a:pt x="9907" y="10308"/>
                    <a:pt x="9707" y="10441"/>
                    <a:pt x="9440" y="10541"/>
                  </a:cubicBezTo>
                  <a:cubicBezTo>
                    <a:pt x="9207" y="10608"/>
                    <a:pt x="8906" y="10708"/>
                    <a:pt x="8339" y="10741"/>
                  </a:cubicBezTo>
                  <a:cubicBezTo>
                    <a:pt x="7706" y="10775"/>
                    <a:pt x="7505" y="10775"/>
                    <a:pt x="5938" y="10775"/>
                  </a:cubicBezTo>
                  <a:cubicBezTo>
                    <a:pt x="4337" y="10775"/>
                    <a:pt x="4170" y="10775"/>
                    <a:pt x="3536" y="10741"/>
                  </a:cubicBezTo>
                  <a:cubicBezTo>
                    <a:pt x="2969" y="10708"/>
                    <a:pt x="2635" y="10608"/>
                    <a:pt x="2435" y="10541"/>
                  </a:cubicBezTo>
                  <a:cubicBezTo>
                    <a:pt x="2168" y="10441"/>
                    <a:pt x="1968" y="10308"/>
                    <a:pt x="1735" y="10108"/>
                  </a:cubicBezTo>
                  <a:cubicBezTo>
                    <a:pt x="1535" y="9874"/>
                    <a:pt x="1401" y="9674"/>
                    <a:pt x="1301" y="9407"/>
                  </a:cubicBezTo>
                  <a:cubicBezTo>
                    <a:pt x="1234" y="9207"/>
                    <a:pt x="1134" y="8907"/>
                    <a:pt x="1101" y="8306"/>
                  </a:cubicBezTo>
                  <a:cubicBezTo>
                    <a:pt x="1068" y="7706"/>
                    <a:pt x="1068" y="7506"/>
                    <a:pt x="1068" y="5905"/>
                  </a:cubicBezTo>
                  <a:cubicBezTo>
                    <a:pt x="1068" y="4337"/>
                    <a:pt x="1068" y="4137"/>
                    <a:pt x="1101" y="3536"/>
                  </a:cubicBezTo>
                  <a:cubicBezTo>
                    <a:pt x="1134" y="2936"/>
                    <a:pt x="1234" y="2636"/>
                    <a:pt x="1301" y="2435"/>
                  </a:cubicBezTo>
                  <a:cubicBezTo>
                    <a:pt x="1401" y="2135"/>
                    <a:pt x="1535" y="1935"/>
                    <a:pt x="1735" y="1735"/>
                  </a:cubicBezTo>
                  <a:cubicBezTo>
                    <a:pt x="1968" y="1535"/>
                    <a:pt x="2168" y="1401"/>
                    <a:pt x="2435" y="1301"/>
                  </a:cubicBezTo>
                  <a:cubicBezTo>
                    <a:pt x="2635" y="1235"/>
                    <a:pt x="2969" y="1135"/>
                    <a:pt x="3536" y="1101"/>
                  </a:cubicBezTo>
                  <a:cubicBezTo>
                    <a:pt x="4170" y="1068"/>
                    <a:pt x="4337" y="1068"/>
                    <a:pt x="5938" y="1068"/>
                  </a:cubicBezTo>
                  <a:close/>
                  <a:moveTo>
                    <a:pt x="5938" y="0"/>
                  </a:moveTo>
                  <a:cubicBezTo>
                    <a:pt x="4337" y="0"/>
                    <a:pt x="4103" y="0"/>
                    <a:pt x="3503" y="34"/>
                  </a:cubicBezTo>
                  <a:cubicBezTo>
                    <a:pt x="2869" y="67"/>
                    <a:pt x="2435" y="167"/>
                    <a:pt x="2035" y="301"/>
                  </a:cubicBezTo>
                  <a:cubicBezTo>
                    <a:pt x="1668" y="467"/>
                    <a:pt x="1334" y="668"/>
                    <a:pt x="1001" y="1001"/>
                  </a:cubicBezTo>
                  <a:cubicBezTo>
                    <a:pt x="667" y="1335"/>
                    <a:pt x="467" y="1635"/>
                    <a:pt x="300" y="2035"/>
                  </a:cubicBezTo>
                  <a:cubicBezTo>
                    <a:pt x="167" y="2402"/>
                    <a:pt x="67" y="2836"/>
                    <a:pt x="33" y="3470"/>
                  </a:cubicBezTo>
                  <a:cubicBezTo>
                    <a:pt x="0" y="4103"/>
                    <a:pt x="0" y="4303"/>
                    <a:pt x="0" y="5938"/>
                  </a:cubicBezTo>
                  <a:cubicBezTo>
                    <a:pt x="0" y="7539"/>
                    <a:pt x="0" y="7739"/>
                    <a:pt x="33" y="8373"/>
                  </a:cubicBezTo>
                  <a:cubicBezTo>
                    <a:pt x="67" y="9007"/>
                    <a:pt x="167" y="9440"/>
                    <a:pt x="300" y="9807"/>
                  </a:cubicBezTo>
                  <a:cubicBezTo>
                    <a:pt x="467" y="10208"/>
                    <a:pt x="667" y="10541"/>
                    <a:pt x="1001" y="10841"/>
                  </a:cubicBezTo>
                  <a:cubicBezTo>
                    <a:pt x="1334" y="11175"/>
                    <a:pt x="1668" y="11375"/>
                    <a:pt x="2035" y="11542"/>
                  </a:cubicBezTo>
                  <a:cubicBezTo>
                    <a:pt x="2435" y="11675"/>
                    <a:pt x="2869" y="11775"/>
                    <a:pt x="3503" y="11809"/>
                  </a:cubicBezTo>
                  <a:cubicBezTo>
                    <a:pt x="4103" y="11842"/>
                    <a:pt x="4337" y="11842"/>
                    <a:pt x="5938" y="11842"/>
                  </a:cubicBezTo>
                  <a:cubicBezTo>
                    <a:pt x="7539" y="11842"/>
                    <a:pt x="7739" y="11842"/>
                    <a:pt x="8373" y="11809"/>
                  </a:cubicBezTo>
                  <a:cubicBezTo>
                    <a:pt x="9007" y="11775"/>
                    <a:pt x="9440" y="11675"/>
                    <a:pt x="9807" y="11542"/>
                  </a:cubicBezTo>
                  <a:cubicBezTo>
                    <a:pt x="10207" y="11375"/>
                    <a:pt x="10541" y="11175"/>
                    <a:pt x="10875" y="10841"/>
                  </a:cubicBezTo>
                  <a:cubicBezTo>
                    <a:pt x="11208" y="10508"/>
                    <a:pt x="11408" y="10208"/>
                    <a:pt x="11542" y="9807"/>
                  </a:cubicBezTo>
                  <a:cubicBezTo>
                    <a:pt x="11708" y="9440"/>
                    <a:pt x="11775" y="9007"/>
                    <a:pt x="11809" y="8373"/>
                  </a:cubicBezTo>
                  <a:cubicBezTo>
                    <a:pt x="11842" y="7739"/>
                    <a:pt x="11842" y="7539"/>
                    <a:pt x="11842" y="5938"/>
                  </a:cubicBezTo>
                  <a:cubicBezTo>
                    <a:pt x="11842" y="4303"/>
                    <a:pt x="11842" y="4103"/>
                    <a:pt x="11809" y="3470"/>
                  </a:cubicBezTo>
                  <a:cubicBezTo>
                    <a:pt x="11809" y="2836"/>
                    <a:pt x="11708" y="2402"/>
                    <a:pt x="11542" y="2035"/>
                  </a:cubicBezTo>
                  <a:cubicBezTo>
                    <a:pt x="11408" y="1668"/>
                    <a:pt x="11175" y="1301"/>
                    <a:pt x="10875" y="1001"/>
                  </a:cubicBezTo>
                  <a:cubicBezTo>
                    <a:pt x="10541" y="668"/>
                    <a:pt x="10207" y="467"/>
                    <a:pt x="9807" y="301"/>
                  </a:cubicBezTo>
                  <a:cubicBezTo>
                    <a:pt x="9440" y="167"/>
                    <a:pt x="9007" y="67"/>
                    <a:pt x="8373" y="34"/>
                  </a:cubicBezTo>
                  <a:cubicBezTo>
                    <a:pt x="7739" y="0"/>
                    <a:pt x="7539" y="0"/>
                    <a:pt x="5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43"/>
            <p:cNvSpPr/>
            <p:nvPr/>
          </p:nvSpPr>
          <p:spPr>
            <a:xfrm>
              <a:off x="5245127" y="4179731"/>
              <a:ext cx="173507" cy="174450"/>
            </a:xfrm>
            <a:custGeom>
              <a:avLst/>
              <a:gdLst/>
              <a:ahLst/>
              <a:cxnLst/>
              <a:rect l="l" t="t" r="r" b="b"/>
              <a:pathLst>
                <a:path w="6072" h="6105" extrusionOk="0">
                  <a:moveTo>
                    <a:pt x="3036" y="1068"/>
                  </a:moveTo>
                  <a:cubicBezTo>
                    <a:pt x="4136" y="1068"/>
                    <a:pt x="5004" y="1968"/>
                    <a:pt x="5004" y="3036"/>
                  </a:cubicBezTo>
                  <a:cubicBezTo>
                    <a:pt x="5004" y="4136"/>
                    <a:pt x="4136" y="5037"/>
                    <a:pt x="3036" y="5037"/>
                  </a:cubicBezTo>
                  <a:cubicBezTo>
                    <a:pt x="1935" y="5037"/>
                    <a:pt x="1068" y="4136"/>
                    <a:pt x="1068" y="3036"/>
                  </a:cubicBezTo>
                  <a:cubicBezTo>
                    <a:pt x="1068" y="1968"/>
                    <a:pt x="1935" y="1068"/>
                    <a:pt x="3036" y="1068"/>
                  </a:cubicBezTo>
                  <a:close/>
                  <a:moveTo>
                    <a:pt x="3036" y="0"/>
                  </a:moveTo>
                  <a:cubicBezTo>
                    <a:pt x="1334" y="0"/>
                    <a:pt x="0" y="1368"/>
                    <a:pt x="0" y="3036"/>
                  </a:cubicBezTo>
                  <a:cubicBezTo>
                    <a:pt x="0" y="4737"/>
                    <a:pt x="1334" y="6104"/>
                    <a:pt x="3036" y="6104"/>
                  </a:cubicBezTo>
                  <a:cubicBezTo>
                    <a:pt x="4704" y="6104"/>
                    <a:pt x="6071" y="4737"/>
                    <a:pt x="6071" y="3036"/>
                  </a:cubicBezTo>
                  <a:cubicBezTo>
                    <a:pt x="6071" y="1368"/>
                    <a:pt x="4704" y="0"/>
                    <a:pt x="3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43"/>
            <p:cNvSpPr/>
            <p:nvPr/>
          </p:nvSpPr>
          <p:spPr>
            <a:xfrm>
              <a:off x="5401436" y="4155900"/>
              <a:ext cx="41034" cy="41005"/>
            </a:xfrm>
            <a:custGeom>
              <a:avLst/>
              <a:gdLst/>
              <a:ahLst/>
              <a:cxnLst/>
              <a:rect l="l" t="t" r="r" b="b"/>
              <a:pathLst>
                <a:path w="1436" h="1435" extrusionOk="0">
                  <a:moveTo>
                    <a:pt x="735" y="0"/>
                  </a:moveTo>
                  <a:cubicBezTo>
                    <a:pt x="334" y="0"/>
                    <a:pt x="1" y="334"/>
                    <a:pt x="1" y="734"/>
                  </a:cubicBezTo>
                  <a:cubicBezTo>
                    <a:pt x="1" y="1101"/>
                    <a:pt x="334" y="1435"/>
                    <a:pt x="735" y="1435"/>
                  </a:cubicBezTo>
                  <a:cubicBezTo>
                    <a:pt x="1135" y="1435"/>
                    <a:pt x="1435" y="1101"/>
                    <a:pt x="1435" y="734"/>
                  </a:cubicBezTo>
                  <a:cubicBezTo>
                    <a:pt x="1435" y="334"/>
                    <a:pt x="1102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0" name="Google Shape;860;p43"/>
          <p:cNvSpPr/>
          <p:nvPr/>
        </p:nvSpPr>
        <p:spPr>
          <a:xfrm>
            <a:off x="7548500" y="4213036"/>
            <a:ext cx="380848" cy="309834"/>
          </a:xfrm>
          <a:custGeom>
            <a:avLst/>
            <a:gdLst/>
            <a:ahLst/>
            <a:cxnLst/>
            <a:rect l="l" t="t" r="r" b="b"/>
            <a:pathLst>
              <a:path w="16446" h="13378" extrusionOk="0">
                <a:moveTo>
                  <a:pt x="11375" y="1"/>
                </a:moveTo>
                <a:cubicBezTo>
                  <a:pt x="9207" y="1"/>
                  <a:pt x="7606" y="2036"/>
                  <a:pt x="8106" y="4137"/>
                </a:cubicBezTo>
                <a:cubicBezTo>
                  <a:pt x="5304" y="4004"/>
                  <a:pt x="2802" y="2669"/>
                  <a:pt x="1135" y="635"/>
                </a:cubicBezTo>
                <a:lnTo>
                  <a:pt x="1135" y="635"/>
                </a:lnTo>
                <a:cubicBezTo>
                  <a:pt x="267" y="2136"/>
                  <a:pt x="701" y="4137"/>
                  <a:pt x="2202" y="5138"/>
                </a:cubicBezTo>
                <a:cubicBezTo>
                  <a:pt x="1635" y="5104"/>
                  <a:pt x="1135" y="4971"/>
                  <a:pt x="668" y="4704"/>
                </a:cubicBezTo>
                <a:lnTo>
                  <a:pt x="668" y="4704"/>
                </a:lnTo>
                <a:cubicBezTo>
                  <a:pt x="634" y="6272"/>
                  <a:pt x="1735" y="7740"/>
                  <a:pt x="3370" y="8040"/>
                </a:cubicBezTo>
                <a:cubicBezTo>
                  <a:pt x="3087" y="8121"/>
                  <a:pt x="2780" y="8165"/>
                  <a:pt x="2463" y="8165"/>
                </a:cubicBezTo>
                <a:cubicBezTo>
                  <a:pt x="2256" y="8165"/>
                  <a:pt x="2046" y="8146"/>
                  <a:pt x="1835" y="8107"/>
                </a:cubicBezTo>
                <a:lnTo>
                  <a:pt x="1835" y="8107"/>
                </a:lnTo>
                <a:cubicBezTo>
                  <a:pt x="2269" y="9441"/>
                  <a:pt x="3503" y="10408"/>
                  <a:pt x="5004" y="10442"/>
                </a:cubicBezTo>
                <a:cubicBezTo>
                  <a:pt x="3785" y="11406"/>
                  <a:pt x="2325" y="11888"/>
                  <a:pt x="808" y="11888"/>
                </a:cubicBezTo>
                <a:cubicBezTo>
                  <a:pt x="540" y="11888"/>
                  <a:pt x="271" y="11873"/>
                  <a:pt x="0" y="11843"/>
                </a:cubicBezTo>
                <a:lnTo>
                  <a:pt x="0" y="11843"/>
                </a:lnTo>
                <a:cubicBezTo>
                  <a:pt x="1502" y="12810"/>
                  <a:pt x="3269" y="13377"/>
                  <a:pt x="5171" y="13377"/>
                </a:cubicBezTo>
                <a:cubicBezTo>
                  <a:pt x="11442" y="13377"/>
                  <a:pt x="14978" y="8073"/>
                  <a:pt x="14744" y="3337"/>
                </a:cubicBezTo>
                <a:cubicBezTo>
                  <a:pt x="15411" y="2870"/>
                  <a:pt x="15979" y="2269"/>
                  <a:pt x="16446" y="1602"/>
                </a:cubicBezTo>
                <a:lnTo>
                  <a:pt x="16446" y="1602"/>
                </a:lnTo>
                <a:cubicBezTo>
                  <a:pt x="15812" y="1869"/>
                  <a:pt x="15178" y="2036"/>
                  <a:pt x="14511" y="2136"/>
                </a:cubicBezTo>
                <a:cubicBezTo>
                  <a:pt x="15178" y="1702"/>
                  <a:pt x="15712" y="1035"/>
                  <a:pt x="15979" y="268"/>
                </a:cubicBezTo>
                <a:lnTo>
                  <a:pt x="15979" y="268"/>
                </a:lnTo>
                <a:cubicBezTo>
                  <a:pt x="15311" y="635"/>
                  <a:pt x="14611" y="935"/>
                  <a:pt x="13844" y="1068"/>
                </a:cubicBezTo>
                <a:cubicBezTo>
                  <a:pt x="13210" y="434"/>
                  <a:pt x="12343" y="1"/>
                  <a:pt x="1137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43"/>
          <p:cNvSpPr txBox="1">
            <a:spLocks noGrp="1"/>
          </p:cNvSpPr>
          <p:nvPr>
            <p:ph type="body" idx="2"/>
          </p:nvPr>
        </p:nvSpPr>
        <p:spPr>
          <a:xfrm>
            <a:off x="7448900" y="2862000"/>
            <a:ext cx="3167700" cy="106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hello@mail.com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555-111-222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mydomain.com</a:t>
            </a:r>
            <a:endParaRPr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2F0E55D-4E46-B67F-1090-930190B5B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3132583" cy="685800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C277ED4-59E4-EAAF-67C2-A6B8653CF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6200" y="0"/>
            <a:ext cx="3282522" cy="6858000"/>
          </a:xfrm>
          <a:prstGeom prst="rect">
            <a:avLst/>
          </a:prstGeom>
        </p:spPr>
      </p:pic>
      <p:sp>
        <p:nvSpPr>
          <p:cNvPr id="6" name="Google Shape;847;p42">
            <a:extLst>
              <a:ext uri="{FF2B5EF4-FFF2-40B4-BE49-F238E27FC236}">
                <a16:creationId xmlns:a16="http://schemas.microsoft.com/office/drawing/2014/main" id="{6CEDCBB3-C2D5-9D9B-7AAA-CF9EEB07B830}"/>
              </a:ext>
            </a:extLst>
          </p:cNvPr>
          <p:cNvSpPr txBox="1">
            <a:spLocks/>
          </p:cNvSpPr>
          <p:nvPr/>
        </p:nvSpPr>
        <p:spPr>
          <a:xfrm>
            <a:off x="1499300" y="1622851"/>
            <a:ext cx="3831300" cy="18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dirty="0"/>
              <a:t>Lab[n+1]</a:t>
            </a:r>
            <a:br>
              <a:rPr lang="en-US" dirty="0"/>
            </a:br>
            <a:r>
              <a:rPr lang="en-US" sz="6000" dirty="0">
                <a:solidFill>
                  <a:schemeClr val="accent3"/>
                </a:solidFill>
              </a:rPr>
              <a:t>After</a:t>
            </a:r>
          </a:p>
        </p:txBody>
      </p:sp>
      <p:pic>
        <p:nvPicPr>
          <p:cNvPr id="2050" name="Picture 2" descr="Create comics meme &quot;like, funny memes, piç&quot; - Comics - Meme-arsenal.com">
            <a:extLst>
              <a:ext uri="{FF2B5EF4-FFF2-40B4-BE49-F238E27FC236}">
                <a16:creationId xmlns:a16="http://schemas.microsoft.com/office/drawing/2014/main" id="{8D07B7B2-631E-9B21-F9C9-0DB8ACF7B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49" r="65284"/>
          <a:stretch/>
        </p:blipFill>
        <p:spPr bwMode="auto">
          <a:xfrm>
            <a:off x="3885193" y="1475072"/>
            <a:ext cx="2215515" cy="1986779"/>
          </a:xfrm>
          <a:prstGeom prst="rect">
            <a:avLst/>
          </a:prstGeom>
          <a:noFill/>
          <a:effectLst>
            <a:softEdge rad="177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470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C303FB-0CFE-46E8-7EA9-3AF777006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8452" y="1525652"/>
            <a:ext cx="3804243" cy="700713"/>
          </a:xfrm>
        </p:spPr>
        <p:txBody>
          <a:bodyPr/>
          <a:lstStyle/>
          <a:p>
            <a:r>
              <a:rPr lang="en-US" dirty="0"/>
              <a:t>Improvement</a:t>
            </a:r>
            <a:r>
              <a:rPr lang="en-US" altLang="zh-CN" dirty="0"/>
              <a:t>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6D1B21-764D-FD7B-7DA6-4FFA2247D1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00000" y="2713485"/>
            <a:ext cx="5581500" cy="2157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altLang="ja-JP" b="1" dirty="0">
                <a:solidFill>
                  <a:schemeClr val="bg2"/>
                </a:solidFill>
                <a:latin typeface="-webkit-standard"/>
              </a:rPr>
              <a:t> </a:t>
            </a:r>
            <a:r>
              <a:rPr lang="ja-JP" altLang="en-US" b="1" i="0" u="none" strike="noStrike">
                <a:solidFill>
                  <a:schemeClr val="bg2"/>
                </a:solidFill>
                <a:effectLst/>
                <a:latin typeface="-webkit-standard"/>
              </a:rPr>
              <a:t>新增 </a:t>
            </a:r>
            <a:r>
              <a:rPr lang="en-CA" b="1" i="0" u="none" strike="noStrike" dirty="0">
                <a:solidFill>
                  <a:schemeClr val="bg2"/>
                </a:solidFill>
                <a:effectLst/>
                <a:latin typeface="-webkit-standard"/>
              </a:rPr>
              <a:t>Game </a:t>
            </a:r>
            <a:r>
              <a:rPr lang="ja-JP" altLang="en-US" b="1" i="0" u="none" strike="noStrike">
                <a:solidFill>
                  <a:schemeClr val="bg2"/>
                </a:solidFill>
                <a:effectLst/>
                <a:latin typeface="-webkit-standard"/>
              </a:rPr>
              <a:t>类，负责处理游戏逻辑，使 </a:t>
            </a:r>
            <a:r>
              <a:rPr lang="en-CA" b="1" i="0" u="none" strike="noStrike" dirty="0">
                <a:solidFill>
                  <a:schemeClr val="bg2"/>
                </a:solidFill>
                <a:effectLst/>
                <a:latin typeface="-webkit-standard"/>
              </a:rPr>
              <a:t>Main </a:t>
            </a:r>
            <a:r>
              <a:rPr lang="ja-JP" altLang="en-US" b="1" i="0" u="none" strike="noStrike">
                <a:solidFill>
                  <a:schemeClr val="bg2"/>
                </a:solidFill>
                <a:effectLst/>
                <a:latin typeface="-webkit-standard"/>
              </a:rPr>
              <a:t>类的职责更加简单明确</a:t>
            </a:r>
            <a:endParaRPr lang="en-CA" altLang="ja-JP" b="1" i="0" u="none" strike="noStrike" dirty="0">
              <a:solidFill>
                <a:schemeClr val="bg2"/>
              </a:solidFill>
              <a:effectLst/>
              <a:latin typeface="-webkit-standard"/>
            </a:endParaRPr>
          </a:p>
          <a:p>
            <a:pPr algn="l"/>
            <a:r>
              <a:rPr lang="ja-JP" altLang="en-US" b="1" i="0" u="none" strike="noStrike">
                <a:solidFill>
                  <a:schemeClr val="bg2"/>
                </a:solidFill>
                <a:effectLst/>
                <a:latin typeface="-webkit-standard"/>
              </a:rPr>
              <a:t>将 </a:t>
            </a:r>
            <a:r>
              <a:rPr lang="en-CA" b="1" i="0" u="none" strike="noStrike" dirty="0">
                <a:solidFill>
                  <a:schemeClr val="bg2"/>
                </a:solidFill>
                <a:effectLst/>
                <a:latin typeface="-webkit-standard"/>
              </a:rPr>
              <a:t>main </a:t>
            </a:r>
            <a:r>
              <a:rPr lang="ja-JP" altLang="en-US" b="1" i="0" u="none" strike="noStrike">
                <a:solidFill>
                  <a:schemeClr val="bg2"/>
                </a:solidFill>
                <a:effectLst/>
                <a:latin typeface="-webkit-standard"/>
              </a:rPr>
              <a:t>方法中的代码分解为不同的方法，并将其移入 </a:t>
            </a:r>
            <a:r>
              <a:rPr lang="en-CA" b="1" i="0" u="none" strike="noStrike" dirty="0">
                <a:solidFill>
                  <a:schemeClr val="bg2"/>
                </a:solidFill>
                <a:effectLst/>
                <a:latin typeface="-webkit-standard"/>
              </a:rPr>
              <a:t>Game </a:t>
            </a:r>
            <a:r>
              <a:rPr lang="ja-JP" altLang="en-US" b="1" i="0" u="none" strike="noStrike">
                <a:solidFill>
                  <a:schemeClr val="bg2"/>
                </a:solidFill>
                <a:effectLst/>
                <a:latin typeface="-webkit-standard"/>
              </a:rPr>
              <a:t>类</a:t>
            </a:r>
            <a:endParaRPr lang="en-CA" altLang="ja-JP" b="1" i="0" u="none" strike="noStrike" dirty="0">
              <a:solidFill>
                <a:schemeClr val="bg2"/>
              </a:solidFill>
              <a:effectLst/>
              <a:latin typeface="-webkit-standard"/>
            </a:endParaRPr>
          </a:p>
          <a:p>
            <a:pPr algn="l"/>
            <a:r>
              <a:rPr lang="ja-JP" altLang="en-US" b="1" i="0" u="none" strike="noStrike">
                <a:solidFill>
                  <a:schemeClr val="bg2"/>
                </a:solidFill>
                <a:effectLst/>
                <a:latin typeface="-webkit-standard"/>
              </a:rPr>
              <a:t>修改了 </a:t>
            </a:r>
            <a:r>
              <a:rPr lang="en-CA" b="1" i="0" u="none" strike="noStrike" dirty="0">
                <a:solidFill>
                  <a:schemeClr val="bg2"/>
                </a:solidFill>
                <a:effectLst/>
                <a:latin typeface="-webkit-standard"/>
              </a:rPr>
              <a:t>Map </a:t>
            </a:r>
            <a:r>
              <a:rPr lang="ja-JP" altLang="en-US" b="1" i="0" u="none" strike="noStrike">
                <a:solidFill>
                  <a:schemeClr val="bg2"/>
                </a:solidFill>
                <a:effectLst/>
                <a:latin typeface="-webkit-standard"/>
              </a:rPr>
              <a:t>类</a:t>
            </a:r>
            <a:endParaRPr lang="en-CA" altLang="ja-JP" b="1" i="0" u="none" strike="noStrike" dirty="0">
              <a:solidFill>
                <a:schemeClr val="bg2"/>
              </a:solidFill>
              <a:effectLst/>
              <a:latin typeface="-webkit-standard"/>
            </a:endParaRPr>
          </a:p>
          <a:p>
            <a:pPr algn="l"/>
            <a:r>
              <a:rPr lang="ja-JP" altLang="en-US" b="1" i="0" u="none" strike="noStrike">
                <a:solidFill>
                  <a:schemeClr val="bg2"/>
                </a:solidFill>
                <a:effectLst/>
                <a:latin typeface="-webkit-standard"/>
              </a:rPr>
              <a:t>修改了 </a:t>
            </a:r>
            <a:r>
              <a:rPr lang="en-CA" b="1" i="0" u="none" strike="noStrike" dirty="0">
                <a:solidFill>
                  <a:schemeClr val="bg2"/>
                </a:solidFill>
                <a:effectLst/>
                <a:latin typeface="-webkit-standard"/>
              </a:rPr>
              <a:t>Player </a:t>
            </a:r>
            <a:r>
              <a:rPr lang="ja-JP" altLang="en-US" b="1" i="0" u="none" strike="noStrike">
                <a:solidFill>
                  <a:schemeClr val="bg2"/>
                </a:solidFill>
                <a:effectLst/>
                <a:latin typeface="-webkit-standard"/>
              </a:rPr>
              <a:t>类的属性和方法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36F53C4F-E546-D2D0-3644-250CA67CA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43" y="872719"/>
            <a:ext cx="4411759" cy="472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0065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C303FB-0CFE-46E8-7EA9-3AF777006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8452" y="1525652"/>
            <a:ext cx="3804243" cy="700713"/>
          </a:xfrm>
        </p:spPr>
        <p:txBody>
          <a:bodyPr/>
          <a:lstStyle/>
          <a:p>
            <a:r>
              <a:rPr lang="en-US" dirty="0"/>
              <a:t>Improvement</a:t>
            </a:r>
            <a:r>
              <a:rPr lang="en-US" altLang="zh-CN" dirty="0"/>
              <a:t>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6D1B21-764D-FD7B-7DA6-4FFA2247D1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00000" y="2713485"/>
            <a:ext cx="5581500" cy="2157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altLang="ja-JP" b="1" dirty="0">
                <a:solidFill>
                  <a:schemeClr val="bg2"/>
                </a:solidFill>
                <a:latin typeface="-webkit-standard"/>
              </a:rPr>
              <a:t> </a:t>
            </a:r>
            <a:r>
              <a:rPr lang="ja-JP" altLang="en-US" b="1" i="0" u="none" strike="noStrike">
                <a:solidFill>
                  <a:schemeClr val="bg2"/>
                </a:solidFill>
                <a:effectLst/>
                <a:latin typeface="-webkit-standard"/>
              </a:rPr>
              <a:t>新增 </a:t>
            </a:r>
            <a:r>
              <a:rPr lang="en-CA" b="1" i="0" u="none" strike="noStrike" dirty="0">
                <a:solidFill>
                  <a:schemeClr val="bg2"/>
                </a:solidFill>
                <a:effectLst/>
                <a:latin typeface="-webkit-standard"/>
              </a:rPr>
              <a:t>Game </a:t>
            </a:r>
            <a:r>
              <a:rPr lang="ja-JP" altLang="en-US" b="1" i="0" u="none" strike="noStrike">
                <a:solidFill>
                  <a:schemeClr val="bg2"/>
                </a:solidFill>
                <a:effectLst/>
                <a:latin typeface="-webkit-standard"/>
              </a:rPr>
              <a:t>类，负责处理游戏逻辑，使 </a:t>
            </a:r>
            <a:r>
              <a:rPr lang="en-CA" b="1" i="0" u="none" strike="noStrike" dirty="0">
                <a:solidFill>
                  <a:schemeClr val="bg2"/>
                </a:solidFill>
                <a:effectLst/>
                <a:latin typeface="-webkit-standard"/>
              </a:rPr>
              <a:t>Main </a:t>
            </a:r>
            <a:r>
              <a:rPr lang="ja-JP" altLang="en-US" b="1" i="0" u="none" strike="noStrike">
                <a:solidFill>
                  <a:schemeClr val="bg2"/>
                </a:solidFill>
                <a:effectLst/>
                <a:latin typeface="-webkit-standard"/>
              </a:rPr>
              <a:t>类的职责更加简单明确</a:t>
            </a:r>
            <a:endParaRPr lang="en-CA" altLang="ja-JP" b="1" i="0" u="none" strike="noStrike" dirty="0">
              <a:solidFill>
                <a:schemeClr val="bg2"/>
              </a:solidFill>
              <a:effectLst/>
              <a:latin typeface="-webkit-standard"/>
            </a:endParaRPr>
          </a:p>
          <a:p>
            <a:pPr algn="l"/>
            <a:r>
              <a:rPr lang="ja-JP" altLang="en-US" b="1" i="0" u="none" strike="noStrike">
                <a:solidFill>
                  <a:schemeClr val="bg2"/>
                </a:solidFill>
                <a:effectLst/>
                <a:latin typeface="-webkit-standard"/>
              </a:rPr>
              <a:t>将 </a:t>
            </a:r>
            <a:r>
              <a:rPr lang="en-CA" b="1" i="0" u="none" strike="noStrike" dirty="0">
                <a:solidFill>
                  <a:schemeClr val="bg2"/>
                </a:solidFill>
                <a:effectLst/>
                <a:latin typeface="-webkit-standard"/>
              </a:rPr>
              <a:t>main </a:t>
            </a:r>
            <a:r>
              <a:rPr lang="ja-JP" altLang="en-US" b="1" i="0" u="none" strike="noStrike">
                <a:solidFill>
                  <a:schemeClr val="bg2"/>
                </a:solidFill>
                <a:effectLst/>
                <a:latin typeface="-webkit-standard"/>
              </a:rPr>
              <a:t>方法中的代码分解为不同的方法，并将其移入 </a:t>
            </a:r>
            <a:r>
              <a:rPr lang="en-CA" b="1" i="0" u="none" strike="noStrike" dirty="0">
                <a:solidFill>
                  <a:schemeClr val="bg2"/>
                </a:solidFill>
                <a:effectLst/>
                <a:latin typeface="-webkit-standard"/>
              </a:rPr>
              <a:t>Game </a:t>
            </a:r>
            <a:r>
              <a:rPr lang="ja-JP" altLang="en-US" b="1" i="0" u="none" strike="noStrike">
                <a:solidFill>
                  <a:schemeClr val="bg2"/>
                </a:solidFill>
                <a:effectLst/>
                <a:latin typeface="-webkit-standard"/>
              </a:rPr>
              <a:t>类</a:t>
            </a:r>
            <a:endParaRPr lang="en-CA" altLang="ja-JP" b="1" i="0" u="none" strike="noStrike" dirty="0">
              <a:solidFill>
                <a:schemeClr val="bg2"/>
              </a:solidFill>
              <a:effectLst/>
              <a:latin typeface="-webkit-standard"/>
            </a:endParaRPr>
          </a:p>
          <a:p>
            <a:pPr algn="l"/>
            <a:r>
              <a:rPr lang="ja-JP" altLang="en-US" b="1" i="0" u="none" strike="noStrike">
                <a:solidFill>
                  <a:schemeClr val="bg2"/>
                </a:solidFill>
                <a:effectLst/>
                <a:latin typeface="-webkit-standard"/>
              </a:rPr>
              <a:t>修改了 </a:t>
            </a:r>
            <a:r>
              <a:rPr lang="en-CA" b="1" i="0" u="none" strike="noStrike" dirty="0">
                <a:solidFill>
                  <a:schemeClr val="bg2"/>
                </a:solidFill>
                <a:effectLst/>
                <a:latin typeface="-webkit-standard"/>
              </a:rPr>
              <a:t>Map </a:t>
            </a:r>
            <a:r>
              <a:rPr lang="ja-JP" altLang="en-US" b="1" i="0" u="none" strike="noStrike">
                <a:solidFill>
                  <a:schemeClr val="bg2"/>
                </a:solidFill>
                <a:effectLst/>
                <a:latin typeface="-webkit-standard"/>
              </a:rPr>
              <a:t>类</a:t>
            </a:r>
            <a:endParaRPr lang="en-CA" altLang="ja-JP" b="1" i="0" u="none" strike="noStrike" dirty="0">
              <a:solidFill>
                <a:schemeClr val="bg2"/>
              </a:solidFill>
              <a:effectLst/>
              <a:latin typeface="-webkit-standard"/>
            </a:endParaRPr>
          </a:p>
          <a:p>
            <a:pPr algn="l"/>
            <a:r>
              <a:rPr lang="ja-JP" altLang="en-US" b="1" i="0" u="none" strike="noStrike">
                <a:solidFill>
                  <a:schemeClr val="bg2"/>
                </a:solidFill>
                <a:effectLst/>
                <a:latin typeface="-webkit-standard"/>
              </a:rPr>
              <a:t>修改了 </a:t>
            </a:r>
            <a:r>
              <a:rPr lang="en-CA" b="1" i="0" u="none" strike="noStrike" dirty="0">
                <a:solidFill>
                  <a:schemeClr val="bg2"/>
                </a:solidFill>
                <a:effectLst/>
                <a:latin typeface="-webkit-standard"/>
              </a:rPr>
              <a:t>Player </a:t>
            </a:r>
            <a:r>
              <a:rPr lang="ja-JP" altLang="en-US" b="1" i="0" u="none" strike="noStrike">
                <a:solidFill>
                  <a:schemeClr val="bg2"/>
                </a:solidFill>
                <a:effectLst/>
                <a:latin typeface="-webkit-standard"/>
              </a:rPr>
              <a:t>类的属性和方法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A70E8CB-301C-95ED-0CD7-7397BE39A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28" y="2141606"/>
            <a:ext cx="4420351" cy="257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2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C303FB-0CFE-46E8-7EA9-3AF777006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8452" y="1525652"/>
            <a:ext cx="3804243" cy="700713"/>
          </a:xfrm>
        </p:spPr>
        <p:txBody>
          <a:bodyPr/>
          <a:lstStyle/>
          <a:p>
            <a:r>
              <a:rPr lang="en-US" dirty="0"/>
              <a:t>Improvement</a:t>
            </a:r>
            <a:r>
              <a:rPr lang="en-US" altLang="zh-CN" dirty="0"/>
              <a:t>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6D1B21-764D-FD7B-7DA6-4FFA2247D1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00000" y="2713485"/>
            <a:ext cx="5581500" cy="2157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altLang="ja-JP" b="1" dirty="0">
                <a:solidFill>
                  <a:schemeClr val="bg2"/>
                </a:solidFill>
                <a:latin typeface="-webkit-standard"/>
              </a:rPr>
              <a:t> </a:t>
            </a:r>
            <a:r>
              <a:rPr lang="ja-JP" altLang="en-US" b="1" i="0" u="none" strike="noStrike">
                <a:solidFill>
                  <a:schemeClr val="bg2"/>
                </a:solidFill>
                <a:effectLst/>
                <a:latin typeface="-webkit-standard"/>
              </a:rPr>
              <a:t>新增 </a:t>
            </a:r>
            <a:r>
              <a:rPr lang="en-CA" b="1" i="0" u="none" strike="noStrike" dirty="0">
                <a:solidFill>
                  <a:schemeClr val="bg2"/>
                </a:solidFill>
                <a:effectLst/>
                <a:latin typeface="-webkit-standard"/>
              </a:rPr>
              <a:t>Game </a:t>
            </a:r>
            <a:r>
              <a:rPr lang="ja-JP" altLang="en-US" b="1" i="0" u="none" strike="noStrike">
                <a:solidFill>
                  <a:schemeClr val="bg2"/>
                </a:solidFill>
                <a:effectLst/>
                <a:latin typeface="-webkit-standard"/>
              </a:rPr>
              <a:t>类，负责处理游戏逻辑，使 </a:t>
            </a:r>
            <a:r>
              <a:rPr lang="en-CA" b="1" i="0" u="none" strike="noStrike" dirty="0">
                <a:solidFill>
                  <a:schemeClr val="bg2"/>
                </a:solidFill>
                <a:effectLst/>
                <a:latin typeface="-webkit-standard"/>
              </a:rPr>
              <a:t>Main </a:t>
            </a:r>
            <a:r>
              <a:rPr lang="ja-JP" altLang="en-US" b="1" i="0" u="none" strike="noStrike">
                <a:solidFill>
                  <a:schemeClr val="bg2"/>
                </a:solidFill>
                <a:effectLst/>
                <a:latin typeface="-webkit-standard"/>
              </a:rPr>
              <a:t>类的职责更加简单明确</a:t>
            </a:r>
            <a:endParaRPr lang="en-CA" altLang="ja-JP" b="1" i="0" u="none" strike="noStrike" dirty="0">
              <a:solidFill>
                <a:schemeClr val="bg2"/>
              </a:solidFill>
              <a:effectLst/>
              <a:latin typeface="-webkit-standard"/>
            </a:endParaRPr>
          </a:p>
          <a:p>
            <a:pPr algn="l"/>
            <a:r>
              <a:rPr lang="ja-JP" altLang="en-US" b="1" i="0" u="none" strike="noStrike">
                <a:solidFill>
                  <a:schemeClr val="bg2"/>
                </a:solidFill>
                <a:effectLst/>
                <a:latin typeface="-webkit-standard"/>
              </a:rPr>
              <a:t>将 </a:t>
            </a:r>
            <a:r>
              <a:rPr lang="en-CA" b="1" i="0" u="none" strike="noStrike" dirty="0">
                <a:solidFill>
                  <a:schemeClr val="bg2"/>
                </a:solidFill>
                <a:effectLst/>
                <a:latin typeface="-webkit-standard"/>
              </a:rPr>
              <a:t>main </a:t>
            </a:r>
            <a:r>
              <a:rPr lang="ja-JP" altLang="en-US" b="1" i="0" u="none" strike="noStrike">
                <a:solidFill>
                  <a:schemeClr val="bg2"/>
                </a:solidFill>
                <a:effectLst/>
                <a:latin typeface="-webkit-standard"/>
              </a:rPr>
              <a:t>方法中的代码分解为不同的方法，并将其移入 </a:t>
            </a:r>
            <a:r>
              <a:rPr lang="en-CA" b="1" i="0" u="none" strike="noStrike" dirty="0">
                <a:solidFill>
                  <a:schemeClr val="bg2"/>
                </a:solidFill>
                <a:effectLst/>
                <a:latin typeface="-webkit-standard"/>
              </a:rPr>
              <a:t>Game </a:t>
            </a:r>
            <a:r>
              <a:rPr lang="ja-JP" altLang="en-US" b="1" i="0" u="none" strike="noStrike">
                <a:solidFill>
                  <a:schemeClr val="bg2"/>
                </a:solidFill>
                <a:effectLst/>
                <a:latin typeface="-webkit-standard"/>
              </a:rPr>
              <a:t>类</a:t>
            </a:r>
            <a:endParaRPr lang="en-CA" altLang="ja-JP" b="1" i="0" u="none" strike="noStrike" dirty="0">
              <a:solidFill>
                <a:schemeClr val="bg2"/>
              </a:solidFill>
              <a:effectLst/>
              <a:latin typeface="-webkit-standard"/>
            </a:endParaRPr>
          </a:p>
          <a:p>
            <a:pPr algn="l"/>
            <a:r>
              <a:rPr lang="ja-JP" altLang="en-US" b="1" i="0" u="none" strike="noStrike">
                <a:solidFill>
                  <a:schemeClr val="bg2"/>
                </a:solidFill>
                <a:effectLst/>
                <a:latin typeface="-webkit-standard"/>
              </a:rPr>
              <a:t>修改了 </a:t>
            </a:r>
            <a:r>
              <a:rPr lang="en-CA" b="1" i="0" u="none" strike="noStrike" dirty="0">
                <a:solidFill>
                  <a:schemeClr val="bg2"/>
                </a:solidFill>
                <a:effectLst/>
                <a:latin typeface="-webkit-standard"/>
              </a:rPr>
              <a:t>Map </a:t>
            </a:r>
            <a:r>
              <a:rPr lang="ja-JP" altLang="en-US" b="1" i="0" u="none" strike="noStrike">
                <a:solidFill>
                  <a:schemeClr val="bg2"/>
                </a:solidFill>
                <a:effectLst/>
                <a:latin typeface="-webkit-standard"/>
              </a:rPr>
              <a:t>类</a:t>
            </a:r>
            <a:endParaRPr lang="en-CA" altLang="ja-JP" b="1" i="0" u="none" strike="noStrike" dirty="0">
              <a:solidFill>
                <a:schemeClr val="bg2"/>
              </a:solidFill>
              <a:effectLst/>
              <a:latin typeface="-webkit-standard"/>
            </a:endParaRPr>
          </a:p>
          <a:p>
            <a:pPr algn="l"/>
            <a:r>
              <a:rPr lang="ja-JP" altLang="en-US" b="1" i="0" u="none" strike="noStrike">
                <a:solidFill>
                  <a:schemeClr val="bg2"/>
                </a:solidFill>
                <a:effectLst/>
                <a:latin typeface="-webkit-standard"/>
              </a:rPr>
              <a:t>修改了 </a:t>
            </a:r>
            <a:r>
              <a:rPr lang="en-CA" b="1" i="0" u="none" strike="noStrike" dirty="0">
                <a:solidFill>
                  <a:schemeClr val="bg2"/>
                </a:solidFill>
                <a:effectLst/>
                <a:latin typeface="-webkit-standard"/>
              </a:rPr>
              <a:t>Player </a:t>
            </a:r>
            <a:r>
              <a:rPr lang="ja-JP" altLang="en-US" b="1" i="0" u="none" strike="noStrike">
                <a:solidFill>
                  <a:schemeClr val="bg2"/>
                </a:solidFill>
                <a:effectLst/>
                <a:latin typeface="-webkit-standard"/>
              </a:rPr>
              <a:t>类的属性和方法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A70E8CB-301C-95ED-0CD7-7397BE39A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28" y="2141606"/>
            <a:ext cx="4420351" cy="257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668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>
            <a:extLst>
              <a:ext uri="{FF2B5EF4-FFF2-40B4-BE49-F238E27FC236}">
                <a16:creationId xmlns:a16="http://schemas.microsoft.com/office/drawing/2014/main" id="{7AC1F465-2FCB-0BF8-D893-E23686E84E9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pPr algn="ctr"/>
            <a:r>
              <a:rPr lang="en-CA" dirty="0"/>
              <a:t>― ChatGPT</a:t>
            </a:r>
          </a:p>
        </p:txBody>
      </p:sp>
      <p:sp>
        <p:nvSpPr>
          <p:cNvPr id="13" name="Google Shape;410;p25">
            <a:extLst>
              <a:ext uri="{FF2B5EF4-FFF2-40B4-BE49-F238E27FC236}">
                <a16:creationId xmlns:a16="http://schemas.microsoft.com/office/drawing/2014/main" id="{146F264E-E107-2567-0657-4E8D259963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97942" y="3789504"/>
            <a:ext cx="8996115" cy="15749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00"/>
              </a:spcAft>
              <a:buNone/>
            </a:pPr>
            <a:r>
              <a:rPr lang="en" sz="2100" dirty="0">
                <a:solidFill>
                  <a:schemeClr val="accent1"/>
                </a:solidFill>
              </a:rPr>
              <a:t>&lt;p&gt;</a:t>
            </a:r>
            <a:r>
              <a:rPr lang="en" sz="2100" dirty="0">
                <a:solidFill>
                  <a:schemeClr val="accent3"/>
                </a:solidFill>
              </a:rPr>
              <a:t> </a:t>
            </a:r>
            <a:r>
              <a:rPr lang="en-CA" dirty="0"/>
              <a:t>For a beginner in Java, it's important to understand and apply Object-Oriented Programming (OOP) concepts such as encapsulation, inheritance, and polymorphism, which will help you write more organized, reusable, and flexible code.</a:t>
            </a:r>
            <a:r>
              <a:rPr lang="en" sz="2100" dirty="0">
                <a:solidFill>
                  <a:schemeClr val="accent1"/>
                </a:solidFill>
              </a:rPr>
              <a:t>&lt;/p&gt;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4" name="Google Shape;411;p25">
            <a:extLst>
              <a:ext uri="{FF2B5EF4-FFF2-40B4-BE49-F238E27FC236}">
                <a16:creationId xmlns:a16="http://schemas.microsoft.com/office/drawing/2014/main" id="{1FFA4F84-DAAA-01D2-C2C4-B2A5F4A2DD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06900" y="2041675"/>
            <a:ext cx="73455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dirty="0"/>
              <a:t>Analysis of voted </a:t>
            </a:r>
            <a:r>
              <a:rPr lang="en-US" sz="6000" dirty="0">
                <a:solidFill>
                  <a:schemeClr val="accent1"/>
                </a:solidFill>
              </a:rPr>
              <a:t>“B</a:t>
            </a:r>
            <a:r>
              <a:rPr lang="en-US" altLang="zh-CN" sz="6000" dirty="0">
                <a:solidFill>
                  <a:schemeClr val="accent1"/>
                </a:solidFill>
              </a:rPr>
              <a:t>est” </a:t>
            </a:r>
            <a:r>
              <a:rPr lang="en-US" sz="5800" dirty="0"/>
              <a:t>code</a:t>
            </a:r>
          </a:p>
        </p:txBody>
      </p:sp>
      <p:sp>
        <p:nvSpPr>
          <p:cNvPr id="15" name="Google Shape;412;p25">
            <a:extLst>
              <a:ext uri="{FF2B5EF4-FFF2-40B4-BE49-F238E27FC236}">
                <a16:creationId xmlns:a16="http://schemas.microsoft.com/office/drawing/2014/main" id="{3128B73A-413F-79DB-3170-34CDDFD3306F}"/>
              </a:ext>
            </a:extLst>
          </p:cNvPr>
          <p:cNvSpPr/>
          <p:nvPr/>
        </p:nvSpPr>
        <p:spPr>
          <a:xfrm>
            <a:off x="1663550" y="2130577"/>
            <a:ext cx="1627849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01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C303FB-0CFE-46E8-7EA9-3AF777006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8452" y="1525652"/>
            <a:ext cx="3804243" cy="700713"/>
          </a:xfrm>
        </p:spPr>
        <p:txBody>
          <a:bodyPr/>
          <a:lstStyle/>
          <a:p>
            <a:r>
              <a:rPr lang="en-US" dirty="0"/>
              <a:t>Improvement</a:t>
            </a:r>
            <a:r>
              <a:rPr lang="en-US" altLang="zh-CN" dirty="0"/>
              <a:t>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6D1B21-764D-FD7B-7DA6-4FFA2247D1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00000" y="2713485"/>
            <a:ext cx="5581500" cy="2157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altLang="ja-JP" b="1" dirty="0">
                <a:solidFill>
                  <a:schemeClr val="bg2"/>
                </a:solidFill>
                <a:latin typeface="-webkit-standard"/>
              </a:rPr>
              <a:t> </a:t>
            </a:r>
            <a:r>
              <a:rPr lang="ja-JP" altLang="en-US" b="1" i="0" u="none" strike="noStrike">
                <a:solidFill>
                  <a:schemeClr val="bg2"/>
                </a:solidFill>
                <a:effectLst/>
                <a:latin typeface="-webkit-standard"/>
              </a:rPr>
              <a:t>新增 </a:t>
            </a:r>
            <a:r>
              <a:rPr lang="en-CA" b="1" i="0" u="none" strike="noStrike" dirty="0">
                <a:solidFill>
                  <a:schemeClr val="bg2"/>
                </a:solidFill>
                <a:effectLst/>
                <a:latin typeface="-webkit-standard"/>
              </a:rPr>
              <a:t>Game </a:t>
            </a:r>
            <a:r>
              <a:rPr lang="ja-JP" altLang="en-US" b="1" i="0" u="none" strike="noStrike">
                <a:solidFill>
                  <a:schemeClr val="bg2"/>
                </a:solidFill>
                <a:effectLst/>
                <a:latin typeface="-webkit-standard"/>
              </a:rPr>
              <a:t>类，负责处理游戏逻辑，使 </a:t>
            </a:r>
            <a:r>
              <a:rPr lang="en-CA" b="1" i="0" u="none" strike="noStrike" dirty="0">
                <a:solidFill>
                  <a:schemeClr val="bg2"/>
                </a:solidFill>
                <a:effectLst/>
                <a:latin typeface="-webkit-standard"/>
              </a:rPr>
              <a:t>Main </a:t>
            </a:r>
            <a:r>
              <a:rPr lang="ja-JP" altLang="en-US" b="1" i="0" u="none" strike="noStrike">
                <a:solidFill>
                  <a:schemeClr val="bg2"/>
                </a:solidFill>
                <a:effectLst/>
                <a:latin typeface="-webkit-standard"/>
              </a:rPr>
              <a:t>类的职责更加简单明确</a:t>
            </a:r>
            <a:endParaRPr lang="en-CA" altLang="ja-JP" b="1" i="0" u="none" strike="noStrike" dirty="0">
              <a:solidFill>
                <a:schemeClr val="bg2"/>
              </a:solidFill>
              <a:effectLst/>
              <a:latin typeface="-webkit-standard"/>
            </a:endParaRPr>
          </a:p>
          <a:p>
            <a:pPr algn="l"/>
            <a:r>
              <a:rPr lang="ja-JP" altLang="en-US" b="1" i="0" u="none" strike="noStrike">
                <a:solidFill>
                  <a:schemeClr val="bg2"/>
                </a:solidFill>
                <a:effectLst/>
                <a:latin typeface="-webkit-standard"/>
              </a:rPr>
              <a:t>将 </a:t>
            </a:r>
            <a:r>
              <a:rPr lang="en-CA" b="1" i="0" u="none" strike="noStrike" dirty="0">
                <a:solidFill>
                  <a:schemeClr val="bg2"/>
                </a:solidFill>
                <a:effectLst/>
                <a:latin typeface="-webkit-standard"/>
              </a:rPr>
              <a:t>main </a:t>
            </a:r>
            <a:r>
              <a:rPr lang="ja-JP" altLang="en-US" b="1" i="0" u="none" strike="noStrike">
                <a:solidFill>
                  <a:schemeClr val="bg2"/>
                </a:solidFill>
                <a:effectLst/>
                <a:latin typeface="-webkit-standard"/>
              </a:rPr>
              <a:t>方法中的代码分解为不同的方法，并将其移入 </a:t>
            </a:r>
            <a:r>
              <a:rPr lang="en-CA" b="1" i="0" u="none" strike="noStrike" dirty="0">
                <a:solidFill>
                  <a:schemeClr val="bg2"/>
                </a:solidFill>
                <a:effectLst/>
                <a:latin typeface="-webkit-standard"/>
              </a:rPr>
              <a:t>Game </a:t>
            </a:r>
            <a:r>
              <a:rPr lang="ja-JP" altLang="en-US" b="1" i="0" u="none" strike="noStrike">
                <a:solidFill>
                  <a:schemeClr val="bg2"/>
                </a:solidFill>
                <a:effectLst/>
                <a:latin typeface="-webkit-standard"/>
              </a:rPr>
              <a:t>类</a:t>
            </a:r>
            <a:endParaRPr lang="en-CA" altLang="ja-JP" b="1" i="0" u="none" strike="noStrike" dirty="0">
              <a:solidFill>
                <a:schemeClr val="bg2"/>
              </a:solidFill>
              <a:effectLst/>
              <a:latin typeface="-webkit-standard"/>
            </a:endParaRPr>
          </a:p>
          <a:p>
            <a:pPr algn="l"/>
            <a:r>
              <a:rPr lang="ja-JP" altLang="en-US" b="1" i="0" u="none" strike="noStrike">
                <a:solidFill>
                  <a:schemeClr val="bg2"/>
                </a:solidFill>
                <a:effectLst/>
                <a:latin typeface="-webkit-standard"/>
              </a:rPr>
              <a:t>修改了 </a:t>
            </a:r>
            <a:r>
              <a:rPr lang="en-CA" b="1" i="0" u="none" strike="noStrike" dirty="0">
                <a:solidFill>
                  <a:schemeClr val="bg2"/>
                </a:solidFill>
                <a:effectLst/>
                <a:latin typeface="-webkit-standard"/>
              </a:rPr>
              <a:t>Map </a:t>
            </a:r>
            <a:r>
              <a:rPr lang="ja-JP" altLang="en-US" b="1" i="0" u="none" strike="noStrike">
                <a:solidFill>
                  <a:schemeClr val="bg2"/>
                </a:solidFill>
                <a:effectLst/>
                <a:latin typeface="-webkit-standard"/>
              </a:rPr>
              <a:t>类</a:t>
            </a:r>
            <a:endParaRPr lang="en-CA" altLang="ja-JP" b="1" i="0" u="none" strike="noStrike" dirty="0">
              <a:solidFill>
                <a:schemeClr val="bg2"/>
              </a:solidFill>
              <a:effectLst/>
              <a:latin typeface="-webkit-standard"/>
            </a:endParaRPr>
          </a:p>
          <a:p>
            <a:pPr algn="l"/>
            <a:r>
              <a:rPr lang="ja-JP" altLang="en-US" b="1" i="0" u="none" strike="noStrike">
                <a:solidFill>
                  <a:schemeClr val="bg2"/>
                </a:solidFill>
                <a:effectLst/>
                <a:latin typeface="-webkit-standard"/>
              </a:rPr>
              <a:t>修改了 </a:t>
            </a:r>
            <a:r>
              <a:rPr lang="en-CA" b="1" i="0" u="none" strike="noStrike" dirty="0">
                <a:solidFill>
                  <a:schemeClr val="bg2"/>
                </a:solidFill>
                <a:effectLst/>
                <a:latin typeface="-webkit-standard"/>
              </a:rPr>
              <a:t>Player </a:t>
            </a:r>
            <a:r>
              <a:rPr lang="ja-JP" altLang="en-US" b="1" i="0" u="none" strike="noStrike">
                <a:solidFill>
                  <a:schemeClr val="bg2"/>
                </a:solidFill>
                <a:effectLst/>
                <a:latin typeface="-webkit-standard"/>
              </a:rPr>
              <a:t>类的属性和方法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17A59A-9977-DB2F-CEF3-CB1D19102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30" y="1915629"/>
            <a:ext cx="4366446" cy="302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623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C303FB-0CFE-46E8-7EA9-3AF777006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8452" y="1525652"/>
            <a:ext cx="3804243" cy="700713"/>
          </a:xfrm>
        </p:spPr>
        <p:txBody>
          <a:bodyPr/>
          <a:lstStyle/>
          <a:p>
            <a:r>
              <a:rPr lang="en-US" dirty="0"/>
              <a:t>Improvement</a:t>
            </a:r>
            <a:r>
              <a:rPr lang="en-US" altLang="zh-CN" dirty="0"/>
              <a:t>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6D1B21-764D-FD7B-7DA6-4FFA2247D1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00000" y="2713485"/>
            <a:ext cx="5581500" cy="2157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altLang="ja-JP" b="1" dirty="0">
                <a:solidFill>
                  <a:schemeClr val="bg2"/>
                </a:solidFill>
                <a:latin typeface="-webkit-standard"/>
              </a:rPr>
              <a:t> </a:t>
            </a:r>
            <a:r>
              <a:rPr lang="ja-JP" altLang="en-US" b="1" i="0" u="none" strike="noStrike">
                <a:solidFill>
                  <a:schemeClr val="bg2"/>
                </a:solidFill>
                <a:effectLst/>
                <a:latin typeface="-webkit-standard"/>
              </a:rPr>
              <a:t>新增 </a:t>
            </a:r>
            <a:r>
              <a:rPr lang="en-CA" b="1" i="0" u="none" strike="noStrike" dirty="0">
                <a:solidFill>
                  <a:schemeClr val="bg2"/>
                </a:solidFill>
                <a:effectLst/>
                <a:latin typeface="-webkit-standard"/>
              </a:rPr>
              <a:t>Game </a:t>
            </a:r>
            <a:r>
              <a:rPr lang="ja-JP" altLang="en-US" b="1" i="0" u="none" strike="noStrike">
                <a:solidFill>
                  <a:schemeClr val="bg2"/>
                </a:solidFill>
                <a:effectLst/>
                <a:latin typeface="-webkit-standard"/>
              </a:rPr>
              <a:t>类，负责处理游戏逻辑，使 </a:t>
            </a:r>
            <a:r>
              <a:rPr lang="en-CA" b="1" i="0" u="none" strike="noStrike" dirty="0">
                <a:solidFill>
                  <a:schemeClr val="bg2"/>
                </a:solidFill>
                <a:effectLst/>
                <a:latin typeface="-webkit-standard"/>
              </a:rPr>
              <a:t>Main </a:t>
            </a:r>
            <a:r>
              <a:rPr lang="ja-JP" altLang="en-US" b="1" i="0" u="none" strike="noStrike">
                <a:solidFill>
                  <a:schemeClr val="bg2"/>
                </a:solidFill>
                <a:effectLst/>
                <a:latin typeface="-webkit-standard"/>
              </a:rPr>
              <a:t>类的职责更加简单明确</a:t>
            </a:r>
            <a:endParaRPr lang="en-CA" altLang="ja-JP" b="1" i="0" u="none" strike="noStrike" dirty="0">
              <a:solidFill>
                <a:schemeClr val="bg2"/>
              </a:solidFill>
              <a:effectLst/>
              <a:latin typeface="-webkit-standard"/>
            </a:endParaRPr>
          </a:p>
          <a:p>
            <a:pPr algn="l"/>
            <a:r>
              <a:rPr lang="ja-JP" altLang="en-US" b="1" i="0" u="none" strike="noStrike">
                <a:solidFill>
                  <a:schemeClr val="bg2"/>
                </a:solidFill>
                <a:effectLst/>
                <a:latin typeface="-webkit-standard"/>
              </a:rPr>
              <a:t>将 </a:t>
            </a:r>
            <a:r>
              <a:rPr lang="en-CA" b="1" i="0" u="none" strike="noStrike" dirty="0">
                <a:solidFill>
                  <a:schemeClr val="bg2"/>
                </a:solidFill>
                <a:effectLst/>
                <a:latin typeface="-webkit-standard"/>
              </a:rPr>
              <a:t>main </a:t>
            </a:r>
            <a:r>
              <a:rPr lang="ja-JP" altLang="en-US" b="1" i="0" u="none" strike="noStrike">
                <a:solidFill>
                  <a:schemeClr val="bg2"/>
                </a:solidFill>
                <a:effectLst/>
                <a:latin typeface="-webkit-standard"/>
              </a:rPr>
              <a:t>方法中的代码分解为不同的方法，并将其移入 </a:t>
            </a:r>
            <a:r>
              <a:rPr lang="en-CA" b="1" i="0" u="none" strike="noStrike" dirty="0">
                <a:solidFill>
                  <a:schemeClr val="bg2"/>
                </a:solidFill>
                <a:effectLst/>
                <a:latin typeface="-webkit-standard"/>
              </a:rPr>
              <a:t>Game </a:t>
            </a:r>
            <a:r>
              <a:rPr lang="ja-JP" altLang="en-US" b="1" i="0" u="none" strike="noStrike">
                <a:solidFill>
                  <a:schemeClr val="bg2"/>
                </a:solidFill>
                <a:effectLst/>
                <a:latin typeface="-webkit-standard"/>
              </a:rPr>
              <a:t>类</a:t>
            </a:r>
            <a:endParaRPr lang="en-CA" altLang="ja-JP" b="1" i="0" u="none" strike="noStrike" dirty="0">
              <a:solidFill>
                <a:schemeClr val="bg2"/>
              </a:solidFill>
              <a:effectLst/>
              <a:latin typeface="-webkit-standard"/>
            </a:endParaRPr>
          </a:p>
          <a:p>
            <a:pPr algn="l"/>
            <a:r>
              <a:rPr lang="ja-JP" altLang="en-US" b="1" i="0" u="none" strike="noStrike">
                <a:solidFill>
                  <a:schemeClr val="bg2"/>
                </a:solidFill>
                <a:effectLst/>
                <a:latin typeface="-webkit-standard"/>
              </a:rPr>
              <a:t>修改了 </a:t>
            </a:r>
            <a:r>
              <a:rPr lang="en-CA" b="1" i="0" u="none" strike="noStrike" dirty="0">
                <a:solidFill>
                  <a:schemeClr val="bg2"/>
                </a:solidFill>
                <a:effectLst/>
                <a:latin typeface="-webkit-standard"/>
              </a:rPr>
              <a:t>Map </a:t>
            </a:r>
            <a:r>
              <a:rPr lang="ja-JP" altLang="en-US" b="1" i="0" u="none" strike="noStrike">
                <a:solidFill>
                  <a:schemeClr val="bg2"/>
                </a:solidFill>
                <a:effectLst/>
                <a:latin typeface="-webkit-standard"/>
              </a:rPr>
              <a:t>类</a:t>
            </a:r>
            <a:endParaRPr lang="en-CA" altLang="ja-JP" b="1" i="0" u="none" strike="noStrike" dirty="0">
              <a:solidFill>
                <a:schemeClr val="bg2"/>
              </a:solidFill>
              <a:effectLst/>
              <a:latin typeface="-webkit-standard"/>
            </a:endParaRPr>
          </a:p>
          <a:p>
            <a:pPr algn="l"/>
            <a:r>
              <a:rPr lang="ja-JP" altLang="en-US" b="1" i="0" u="none" strike="noStrike">
                <a:solidFill>
                  <a:schemeClr val="bg2"/>
                </a:solidFill>
                <a:effectLst/>
                <a:latin typeface="-webkit-standard"/>
              </a:rPr>
              <a:t>修改了 </a:t>
            </a:r>
            <a:r>
              <a:rPr lang="en-CA" b="1" i="0" u="none" strike="noStrike" dirty="0">
                <a:solidFill>
                  <a:schemeClr val="bg2"/>
                </a:solidFill>
                <a:effectLst/>
                <a:latin typeface="-webkit-standard"/>
              </a:rPr>
              <a:t>Player </a:t>
            </a:r>
            <a:r>
              <a:rPr lang="ja-JP" altLang="en-US" b="1" i="0" u="none" strike="noStrike">
                <a:solidFill>
                  <a:schemeClr val="bg2"/>
                </a:solidFill>
                <a:effectLst/>
                <a:latin typeface="-webkit-standard"/>
              </a:rPr>
              <a:t>类的属性和方法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824113-1390-88DC-9ED5-C61FA5924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77" y="2546074"/>
            <a:ext cx="4482547" cy="176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1976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44"/>
          <p:cNvSpPr/>
          <p:nvPr/>
        </p:nvSpPr>
        <p:spPr>
          <a:xfrm>
            <a:off x="820850" y="1462175"/>
            <a:ext cx="9234900" cy="37350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44"/>
          <p:cNvSpPr/>
          <p:nvPr/>
        </p:nvSpPr>
        <p:spPr>
          <a:xfrm>
            <a:off x="820850" y="1462175"/>
            <a:ext cx="9234900" cy="3735000"/>
          </a:xfrm>
          <a:prstGeom prst="roundRect">
            <a:avLst>
              <a:gd name="adj" fmla="val 3539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44"/>
          <p:cNvSpPr txBox="1">
            <a:spLocks noGrp="1"/>
          </p:cNvSpPr>
          <p:nvPr>
            <p:ph type="title"/>
          </p:nvPr>
        </p:nvSpPr>
        <p:spPr>
          <a:xfrm>
            <a:off x="1134200" y="2981332"/>
            <a:ext cx="8608200" cy="69668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 dirty="0"/>
              <a:t>(6) Q&amp;A!</a:t>
            </a:r>
            <a:endParaRPr sz="5100" dirty="0"/>
          </a:p>
        </p:txBody>
      </p:sp>
      <p:grpSp>
        <p:nvGrpSpPr>
          <p:cNvPr id="870" name="Google Shape;870;p44"/>
          <p:cNvGrpSpPr/>
          <p:nvPr/>
        </p:nvGrpSpPr>
        <p:grpSpPr>
          <a:xfrm>
            <a:off x="963121" y="1592209"/>
            <a:ext cx="635280" cy="147600"/>
            <a:chOff x="2147366" y="4139382"/>
            <a:chExt cx="635280" cy="147600"/>
          </a:xfrm>
        </p:grpSpPr>
        <p:sp>
          <p:nvSpPr>
            <p:cNvPr id="871" name="Google Shape;871;p4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4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4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9417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5"/>
          <p:cNvSpPr/>
          <p:nvPr/>
        </p:nvSpPr>
        <p:spPr>
          <a:xfrm>
            <a:off x="627600" y="680400"/>
            <a:ext cx="5662500" cy="52974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35"/>
          <p:cNvSpPr txBox="1">
            <a:spLocks noGrp="1"/>
          </p:cNvSpPr>
          <p:nvPr>
            <p:ph type="title"/>
          </p:nvPr>
        </p:nvSpPr>
        <p:spPr>
          <a:xfrm>
            <a:off x="1268526" y="2528243"/>
            <a:ext cx="4292452" cy="173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sz="5000" dirty="0"/>
              <a:t>Overall </a:t>
            </a:r>
            <a:r>
              <a:rPr lang="en" sz="7000" dirty="0">
                <a:solidFill>
                  <a:schemeClr val="accent1"/>
                </a:solidFill>
              </a:rPr>
              <a:t>Structure.</a:t>
            </a:r>
            <a:endParaRPr sz="5000" dirty="0"/>
          </a:p>
        </p:txBody>
      </p:sp>
      <p:sp>
        <p:nvSpPr>
          <p:cNvPr id="514" name="Google Shape;514;p35"/>
          <p:cNvSpPr txBox="1">
            <a:spLocks noGrp="1"/>
          </p:cNvSpPr>
          <p:nvPr>
            <p:ph type="body" idx="4294967295"/>
          </p:nvPr>
        </p:nvSpPr>
        <p:spPr>
          <a:xfrm>
            <a:off x="925500" y="3154288"/>
            <a:ext cx="5170500" cy="20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</a:pPr>
            <a:endParaRPr dirty="0"/>
          </a:p>
        </p:txBody>
      </p:sp>
      <p:sp>
        <p:nvSpPr>
          <p:cNvPr id="6" name="Google Shape;512;p35">
            <a:extLst>
              <a:ext uri="{FF2B5EF4-FFF2-40B4-BE49-F238E27FC236}">
                <a16:creationId xmlns:a16="http://schemas.microsoft.com/office/drawing/2014/main" id="{14CE7E4D-38EF-9F9F-7BE5-30F1B4A8ED51}"/>
              </a:ext>
            </a:extLst>
          </p:cNvPr>
          <p:cNvSpPr/>
          <p:nvPr/>
        </p:nvSpPr>
        <p:spPr>
          <a:xfrm>
            <a:off x="6498293" y="172905"/>
            <a:ext cx="4221957" cy="6445610"/>
          </a:xfrm>
          <a:prstGeom prst="roundRect">
            <a:avLst>
              <a:gd name="adj" fmla="val 353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6" name="Google Shape;516;p35"/>
          <p:cNvGrpSpPr/>
          <p:nvPr/>
        </p:nvGrpSpPr>
        <p:grpSpPr>
          <a:xfrm>
            <a:off x="6650271" y="352209"/>
            <a:ext cx="635280" cy="147600"/>
            <a:chOff x="2147366" y="4139382"/>
            <a:chExt cx="635280" cy="147600"/>
          </a:xfrm>
        </p:grpSpPr>
        <p:sp>
          <p:nvSpPr>
            <p:cNvPr id="517" name="Google Shape;517;p35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35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35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" name="Google Shape;520;p35"/>
          <p:cNvGrpSpPr/>
          <p:nvPr/>
        </p:nvGrpSpPr>
        <p:grpSpPr>
          <a:xfrm>
            <a:off x="780846" y="826284"/>
            <a:ext cx="635280" cy="147600"/>
            <a:chOff x="2147366" y="4139382"/>
            <a:chExt cx="635280" cy="147600"/>
          </a:xfrm>
        </p:grpSpPr>
        <p:sp>
          <p:nvSpPr>
            <p:cNvPr id="521" name="Google Shape;521;p35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35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35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46CCE1AA-1EED-02EB-CAEB-8F4B70521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377" y="1375954"/>
            <a:ext cx="5423246" cy="37414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904ED7E-AFC4-C296-AD08-17EB99956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578" y="0"/>
            <a:ext cx="4791859" cy="685800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044B4BE-9F8E-BAA3-4B53-FC0037E5D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437" y="0"/>
            <a:ext cx="3451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842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430DD8C-8F84-D275-7B4A-AA73EAE9D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340" y="1162125"/>
            <a:ext cx="6271889" cy="412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869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2035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4"/>
          <p:cNvSpPr/>
          <p:nvPr/>
        </p:nvSpPr>
        <p:spPr>
          <a:xfrm>
            <a:off x="316800" y="194225"/>
            <a:ext cx="11648700" cy="6398100"/>
          </a:xfrm>
          <a:prstGeom prst="roundRect">
            <a:avLst>
              <a:gd name="adj" fmla="val 2468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34"/>
          <p:cNvSpPr txBox="1">
            <a:spLocks noGrp="1"/>
          </p:cNvSpPr>
          <p:nvPr>
            <p:ph type="title" idx="4294967295"/>
          </p:nvPr>
        </p:nvSpPr>
        <p:spPr>
          <a:xfrm>
            <a:off x="6792686" y="802975"/>
            <a:ext cx="5172914" cy="4351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dirty="0"/>
              <a:t>2D grid array of stacks anyone?</a:t>
            </a:r>
            <a:endParaRPr sz="6500" dirty="0"/>
          </a:p>
        </p:txBody>
      </p:sp>
      <p:grpSp>
        <p:nvGrpSpPr>
          <p:cNvPr id="504" name="Google Shape;504;p34"/>
          <p:cNvGrpSpPr/>
          <p:nvPr/>
        </p:nvGrpSpPr>
        <p:grpSpPr>
          <a:xfrm>
            <a:off x="413996" y="309734"/>
            <a:ext cx="635280" cy="147600"/>
            <a:chOff x="2147366" y="4139382"/>
            <a:chExt cx="635280" cy="147600"/>
          </a:xfrm>
        </p:grpSpPr>
        <p:sp>
          <p:nvSpPr>
            <p:cNvPr id="505" name="Google Shape;505;p3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3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3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E9E50C26-24B2-7BF0-556C-586E6C94AE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16" t="18920" r="15186" b="21206"/>
          <a:stretch/>
        </p:blipFill>
        <p:spPr>
          <a:xfrm>
            <a:off x="500598" y="608687"/>
            <a:ext cx="3910781" cy="2834641"/>
          </a:xfrm>
          <a:prstGeom prst="rect">
            <a:avLst/>
          </a:prstGeom>
        </p:spPr>
      </p:pic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61AE218D-967E-99EB-EF59-0E03C8CA9F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176" t="14476" r="12968" b="19429"/>
          <a:stretch/>
        </p:blipFill>
        <p:spPr>
          <a:xfrm>
            <a:off x="3326674" y="2463169"/>
            <a:ext cx="3314365" cy="2691306"/>
          </a:xfrm>
          <a:prstGeom prst="rect">
            <a:avLst/>
          </a:prstGeo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F739C02A-C522-5471-6169-0399471C6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0108" y="4540278"/>
            <a:ext cx="4087722" cy="1627959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128D2362-89BC-357C-EE6B-EBCC837987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636" y="3552516"/>
            <a:ext cx="2205576" cy="283216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FFFFFF"/>
      </a:dk1>
      <a:lt1>
        <a:srgbClr val="16242F"/>
      </a:lt1>
      <a:dk2>
        <a:srgbClr val="FFFFFF"/>
      </a:dk2>
      <a:lt2>
        <a:srgbClr val="1F3240"/>
      </a:lt2>
      <a:accent1>
        <a:srgbClr val="EB8FD8"/>
      </a:accent1>
      <a:accent2>
        <a:srgbClr val="BA94E9"/>
      </a:accent2>
      <a:accent3>
        <a:srgbClr val="B9D4B4"/>
      </a:accent3>
      <a:accent4>
        <a:srgbClr val="F46659"/>
      </a:accent4>
      <a:accent5>
        <a:srgbClr val="FFBC3E"/>
      </a:accent5>
      <a:accent6>
        <a:srgbClr val="1CC549"/>
      </a:accent6>
      <a:hlink>
        <a:srgbClr val="EB8FD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1825</TotalTime>
  <Words>1015</Words>
  <Application>Microsoft Macintosh PowerPoint</Application>
  <PresentationFormat>Widescreen</PresentationFormat>
  <Paragraphs>99</Paragraphs>
  <Slides>32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-webkit-standard</vt:lpstr>
      <vt:lpstr>Arial</vt:lpstr>
      <vt:lpstr>Söhne</vt:lpstr>
      <vt:lpstr>Abril Fatface</vt:lpstr>
      <vt:lpstr>Aldrich</vt:lpstr>
      <vt:lpstr>Roboto Mono</vt:lpstr>
      <vt:lpstr>Calibri</vt:lpstr>
      <vt:lpstr>Roboto</vt:lpstr>
      <vt:lpstr>SlidesMania</vt:lpstr>
      <vt:lpstr>Java OOP 2D Box Pushing Game Code Analysis.</vt:lpstr>
      <vt:lpstr>06</vt:lpstr>
      <vt:lpstr>Analysis of voted “Best” code</vt:lpstr>
      <vt:lpstr>Overall Structure.</vt:lpstr>
      <vt:lpstr>PowerPoint Presentation</vt:lpstr>
      <vt:lpstr>PowerPoint Presentation</vt:lpstr>
      <vt:lpstr>PowerPoint Presentation</vt:lpstr>
      <vt:lpstr>PowerPoint Presentation</vt:lpstr>
      <vt:lpstr>2D grid array of stacks anyone?</vt:lpstr>
      <vt:lpstr>PowerPoint Presentation</vt:lpstr>
      <vt:lpstr>PowerPoint Presentation</vt:lpstr>
      <vt:lpstr>Code Strengths and Weaknesses</vt:lpstr>
      <vt:lpstr>LET’S REVIEW SOME Strengths.</vt:lpstr>
      <vt:lpstr>What about weaknesses?</vt:lpstr>
      <vt:lpstr>Code with the Most Room for Improvement</vt:lpstr>
      <vt:lpstr>PowerPoint Presentation</vt:lpstr>
      <vt:lpstr>Analysis</vt:lpstr>
      <vt:lpstr>Mixing responsibility</vt:lpstr>
      <vt:lpstr>Directly accessing other objects' state </vt:lpstr>
      <vt:lpstr>Lack of abstraction and Code Duplication </vt:lpstr>
      <vt:lpstr>Encapsulate the game state</vt:lpstr>
      <vt:lpstr>Improper input handling </vt:lpstr>
      <vt:lpstr>(4) Comparison</vt:lpstr>
      <vt:lpstr>Lab[n] =&gt; Lab[n+1]</vt:lpstr>
      <vt:lpstr>Lab[n] Before</vt:lpstr>
      <vt:lpstr>PowerPoint Presentation</vt:lpstr>
      <vt:lpstr>Improvements</vt:lpstr>
      <vt:lpstr>Improvements</vt:lpstr>
      <vt:lpstr>Improvements</vt:lpstr>
      <vt:lpstr>Improvements</vt:lpstr>
      <vt:lpstr>Improvements</vt:lpstr>
      <vt:lpstr>(6) Q&amp;A!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OOP 2D Box Pushing Game Code Analysis.</dc:title>
  <dc:creator>Jun Wei Wang</dc:creator>
  <cp:lastModifiedBy>Jun Wei Wang</cp:lastModifiedBy>
  <cp:revision>14</cp:revision>
  <dcterms:modified xsi:type="dcterms:W3CDTF">2023-04-25T02:38:29Z</dcterms:modified>
</cp:coreProperties>
</file>